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65" r:id="rId3"/>
    <p:sldId id="257" r:id="rId4"/>
    <p:sldId id="266" r:id="rId5"/>
    <p:sldId id="264" r:id="rId6"/>
    <p:sldId id="263" r:id="rId7"/>
    <p:sldId id="267" r:id="rId8"/>
    <p:sldId id="268" r:id="rId9"/>
    <p:sldId id="272" r:id="rId10"/>
    <p:sldId id="269" r:id="rId11"/>
    <p:sldId id="278" r:id="rId12"/>
    <p:sldId id="260" r:id="rId13"/>
    <p:sldId id="270" r:id="rId14"/>
    <p:sldId id="271"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73" r:id="rId32"/>
    <p:sldId id="274" r:id="rId33"/>
    <p:sldId id="275" r:id="rId34"/>
    <p:sldId id="276" r:id="rId35"/>
    <p:sldId id="25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9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AF983-FD0D-2B46-81C2-F4C4F3E99643}" type="datetimeFigureOut">
              <a:rPr lang="en-US" smtClean="0"/>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48F10-93F1-DA4A-846C-48A6D848361E}" type="slidenum">
              <a:rPr lang="en-US" smtClean="0"/>
              <a:t>‹#›</a:t>
            </a:fld>
            <a:endParaRPr lang="en-US"/>
          </a:p>
        </p:txBody>
      </p:sp>
    </p:spTree>
    <p:extLst>
      <p:ext uri="{BB962C8B-B14F-4D97-AF65-F5344CB8AC3E}">
        <p14:creationId xmlns:p14="http://schemas.microsoft.com/office/powerpoint/2010/main" val="344960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192AD3E1-93DC-814E-9E48-0CAEA732EB1F}" type="slidenum">
              <a:rPr lang="en-US" sz="1200" b="0"/>
              <a:pPr/>
              <a:t>9</a:t>
            </a:fld>
            <a:endParaRPr 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5326527D-34D9-9343-943F-85F4C3F42521}" type="slidenum">
              <a:rPr lang="en-US" sz="1200" b="0"/>
              <a:pPr/>
              <a:t>13</a:t>
            </a:fld>
            <a:endParaRPr 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F20B6928-C350-B846-8D86-188B1E39A36B}" type="slidenum">
              <a:rPr lang="en-US" sz="1200" b="0"/>
              <a:pPr/>
              <a:t>14</a:t>
            </a:fld>
            <a:endParaRPr 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15243284-743F-D04A-BC5F-ECCFE0048DE7}" type="slidenum">
              <a:rPr lang="en-US" sz="1200" b="0"/>
              <a:pPr/>
              <a:t>31</a:t>
            </a:fld>
            <a:endParaRPr 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EECC75ED-035B-914C-8077-FA2053434493}" type="slidenum">
              <a:rPr lang="en-US" sz="1200" b="0"/>
              <a:pPr/>
              <a:t>32</a:t>
            </a:fld>
            <a:endParaRPr 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FFB98A76-4442-1B41-96F2-C2B45B220719}" type="slidenum">
              <a:rPr lang="en-US" sz="1200" b="0"/>
              <a:pPr/>
              <a:t>33</a:t>
            </a:fld>
            <a:endParaRPr 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BC82441D-9B41-504A-898C-4E6703F7FAC2}" type="slidenum">
              <a:rPr lang="en-US" sz="1200" b="0"/>
              <a:pPr/>
              <a:t>34</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18BD9-261F-5E41-913C-B7C56F8773B2}"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18BD9-261F-5E41-913C-B7C56F8773B2}"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18BD9-261F-5E41-913C-B7C56F8773B2}"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18BD9-261F-5E41-913C-B7C56F8773B2}"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18BD9-261F-5E41-913C-B7C56F8773B2}"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18BD9-261F-5E41-913C-B7C56F8773B2}" type="datetimeFigureOut">
              <a:rPr lang="en-US" smtClean="0"/>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18BD9-261F-5E41-913C-B7C56F8773B2}" type="datetimeFigureOut">
              <a:rPr lang="en-US" smtClean="0"/>
              <a:t>11/4/13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18BD9-261F-5E41-913C-B7C56F8773B2}" type="datetimeFigureOut">
              <a:rPr lang="en-US" smtClean="0"/>
              <a:t>11/4/13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18BD9-261F-5E41-913C-B7C56F8773B2}" type="datetimeFigureOut">
              <a:rPr lang="en-US" smtClean="0"/>
              <a:t>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18BD9-261F-5E41-913C-B7C56F8773B2}" type="datetimeFigureOut">
              <a:rPr lang="en-US" smtClean="0"/>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18BD9-261F-5E41-913C-B7C56F8773B2}" type="datetimeFigureOut">
              <a:rPr lang="en-US" smtClean="0"/>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0BA7-E1AB-AC47-923D-9EF23D82A6A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18BD9-261F-5E41-913C-B7C56F8773B2}" type="datetimeFigureOut">
              <a:rPr lang="en-US" smtClean="0"/>
              <a:t>11/4/13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D0BA7-E1AB-AC47-923D-9EF23D82A6A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446015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Representation</a:t>
            </a:r>
            <a:endParaRPr lang="en-US" dirty="0"/>
          </a:p>
        </p:txBody>
      </p:sp>
      <p:sp>
        <p:nvSpPr>
          <p:cNvPr id="3" name="Subtitle 2"/>
          <p:cNvSpPr>
            <a:spLocks noGrp="1"/>
          </p:cNvSpPr>
          <p:nvPr>
            <p:ph type="subTitle" idx="1"/>
          </p:nvPr>
        </p:nvSpPr>
        <p:spPr/>
        <p:txBody>
          <a:bodyPr/>
          <a:lstStyle/>
          <a:p>
            <a:r>
              <a:rPr lang="en-US" dirty="0" smtClean="0"/>
              <a:t>Symbolism in </a:t>
            </a:r>
            <a:r>
              <a:rPr lang="en-US" dirty="0" smtClean="0"/>
              <a:t>Art</a:t>
            </a:r>
          </a:p>
          <a:p>
            <a:r>
              <a:rPr lang="en-US" dirty="0" smtClean="0"/>
              <a:t>&amp; the Dada movement of the early 1900s</a:t>
            </a:r>
            <a:endParaRPr lang="en-US" dirty="0"/>
          </a:p>
        </p:txBody>
      </p:sp>
    </p:spTree>
    <p:extLst>
      <p:ext uri="{BB962C8B-B14F-4D97-AF65-F5344CB8AC3E}">
        <p14:creationId xmlns:p14="http://schemas.microsoft.com/office/powerpoint/2010/main" val="311339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subTitle" idx="1"/>
          </p:nvPr>
        </p:nvSpPr>
        <p:spPr bwMode="auto">
          <a:xfrm>
            <a:off x="381000" y="762000"/>
            <a:ext cx="8610600" cy="609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800">
                <a:latin typeface="Garamond" charset="0"/>
              </a:rPr>
              <a:t>Lots a LOT of men from one generation due to warfare</a:t>
            </a:r>
          </a:p>
          <a:p>
            <a:endParaRPr lang="en-US" sz="2800">
              <a:latin typeface="Garamond" charset="0"/>
            </a:endParaRPr>
          </a:p>
          <a:p>
            <a:r>
              <a:rPr lang="en-US" sz="2800">
                <a:latin typeface="Garamond" charset="0"/>
              </a:rPr>
              <a:t>Men returning suffered </a:t>
            </a:r>
            <a:r>
              <a:rPr lang="ja-JP" altLang="en-US" sz="2800">
                <a:latin typeface="Garamond" charset="0"/>
              </a:rPr>
              <a:t>“</a:t>
            </a:r>
            <a:r>
              <a:rPr lang="en-US" sz="2800">
                <a:latin typeface="Garamond" charset="0"/>
              </a:rPr>
              <a:t>shell shock</a:t>
            </a:r>
            <a:r>
              <a:rPr lang="ja-JP" altLang="en-US" sz="2800">
                <a:latin typeface="Garamond" charset="0"/>
              </a:rPr>
              <a:t>”</a:t>
            </a:r>
            <a:r>
              <a:rPr lang="en-US" sz="2800">
                <a:latin typeface="Garamond" charset="0"/>
              </a:rPr>
              <a:t> (post-tramatic stress)</a:t>
            </a:r>
          </a:p>
          <a:p>
            <a:endParaRPr lang="en-US" sz="2800">
              <a:latin typeface="Garamond" charset="0"/>
            </a:endParaRPr>
          </a:p>
          <a:p>
            <a:r>
              <a:rPr lang="en-US" sz="2800">
                <a:latin typeface="Garamond" charset="0"/>
              </a:rPr>
              <a:t>This generation is known as the </a:t>
            </a:r>
            <a:r>
              <a:rPr lang="ja-JP" altLang="en-US" sz="2800">
                <a:latin typeface="Garamond" charset="0"/>
              </a:rPr>
              <a:t>“</a:t>
            </a:r>
            <a:r>
              <a:rPr lang="en-US" sz="2800">
                <a:latin typeface="Garamond" charset="0"/>
              </a:rPr>
              <a:t>lost generation</a:t>
            </a:r>
            <a:r>
              <a:rPr lang="ja-JP" altLang="en-US" sz="2800">
                <a:latin typeface="Garamond" charset="0"/>
              </a:rPr>
              <a:t>”</a:t>
            </a:r>
            <a:r>
              <a:rPr lang="en-US" sz="2800">
                <a:latin typeface="Garamond" charset="0"/>
              </a:rPr>
              <a:t> because of almost  10 million men who died</a:t>
            </a:r>
          </a:p>
          <a:p>
            <a:endParaRPr lang="en-US" sz="2800">
              <a:latin typeface="Garamond" charset="0"/>
            </a:endParaRPr>
          </a:p>
          <a:p>
            <a:r>
              <a:rPr lang="en-US" sz="2800">
                <a:latin typeface="Garamond" charset="0"/>
              </a:rPr>
              <a:t>Disillusioned of humanity because of what transpired during WWI</a:t>
            </a:r>
          </a:p>
          <a:p>
            <a:endParaRPr lang="en-US" sz="2800">
              <a:latin typeface="Garamond" charset="0"/>
            </a:endParaRPr>
          </a:p>
          <a:p>
            <a:r>
              <a:rPr lang="en-US" sz="2800">
                <a:latin typeface="Garamond" charset="0"/>
              </a:rPr>
              <a:t>The progressive spirit turns to cynicism</a:t>
            </a:r>
          </a:p>
          <a:p>
            <a:pPr>
              <a:buFontTx/>
              <a:buNone/>
            </a:pPr>
            <a:endParaRPr lang="en-US" sz="2800">
              <a:latin typeface="Garamond" charset="0"/>
            </a:endParaRPr>
          </a:p>
        </p:txBody>
      </p:sp>
      <p:sp>
        <p:nvSpPr>
          <p:cNvPr id="245765" name="Text Box 5"/>
          <p:cNvSpPr txBox="1">
            <a:spLocks noChangeArrowheads="1"/>
          </p:cNvSpPr>
          <p:nvPr/>
        </p:nvSpPr>
        <p:spPr bwMode="auto">
          <a:xfrm>
            <a:off x="1524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Effects of WWI on Europe</a:t>
            </a:r>
          </a:p>
        </p:txBody>
      </p:sp>
    </p:spTree>
    <p:extLst>
      <p:ext uri="{BB962C8B-B14F-4D97-AF65-F5344CB8AC3E}">
        <p14:creationId xmlns:p14="http://schemas.microsoft.com/office/powerpoint/2010/main" val="393985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01663" y="454025"/>
            <a:ext cx="81486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Dada  begins, by most accounts, in 1916 in Zurich.</a:t>
            </a:r>
          </a:p>
          <a:p>
            <a:pPr eaLnBrk="1" hangingPunct="1"/>
            <a:endParaRPr lang="en-US" sz="1800"/>
          </a:p>
          <a:p>
            <a:pPr eaLnBrk="1" hangingPunct="1"/>
            <a:r>
              <a:rPr lang="en-US" sz="1800"/>
              <a:t>It was a reaction against:</a:t>
            </a:r>
          </a:p>
          <a:p>
            <a:pPr lvl="2" eaLnBrk="1" hangingPunct="1"/>
            <a:r>
              <a:rPr lang="en-US" sz="1800"/>
              <a:t>The modern world with Its radical disruptions and transformations.</a:t>
            </a:r>
          </a:p>
          <a:p>
            <a:pPr lvl="2" eaLnBrk="1" hangingPunct="1"/>
            <a:endParaRPr lang="en-US" sz="1800"/>
          </a:p>
          <a:p>
            <a:pPr lvl="2" eaLnBrk="1" hangingPunct="1"/>
            <a:r>
              <a:rPr lang="en-US" sz="1800"/>
              <a:t>The violence and waste of World War I.</a:t>
            </a:r>
          </a:p>
          <a:p>
            <a:pPr lvl="2" eaLnBrk="1" hangingPunct="1"/>
            <a:endParaRPr lang="en-US" sz="1800"/>
          </a:p>
          <a:p>
            <a:pPr lvl="2" eaLnBrk="1" hangingPunct="1"/>
            <a:r>
              <a:rPr lang="en-US" sz="1800"/>
              <a:t>The notion of the artist as </a:t>
            </a:r>
            <a:r>
              <a:rPr lang="ja-JP" altLang="en-US" sz="1800"/>
              <a:t>“</a:t>
            </a:r>
            <a:r>
              <a:rPr lang="en-US" sz="1800"/>
              <a:t>master</a:t>
            </a:r>
            <a:r>
              <a:rPr lang="ja-JP" altLang="en-US" sz="1800"/>
              <a:t>”</a:t>
            </a:r>
            <a:r>
              <a:rPr lang="en-US" sz="1800"/>
              <a:t> of his medium.</a:t>
            </a:r>
          </a:p>
          <a:p>
            <a:pPr lvl="2" eaLnBrk="1" hangingPunct="1"/>
            <a:endParaRPr lang="en-US" sz="1800"/>
          </a:p>
          <a:p>
            <a:pPr eaLnBrk="1" hangingPunct="1"/>
            <a:r>
              <a:rPr lang="en-US" sz="1800"/>
              <a:t>They insisted upon the use of the </a:t>
            </a:r>
            <a:r>
              <a:rPr lang="ja-JP" altLang="en-US" sz="1800"/>
              <a:t>“</a:t>
            </a:r>
            <a:r>
              <a:rPr lang="en-US" sz="1800"/>
              <a:t>stuff</a:t>
            </a:r>
            <a:r>
              <a:rPr lang="ja-JP" altLang="en-US" sz="1800"/>
              <a:t>”</a:t>
            </a:r>
            <a:r>
              <a:rPr lang="en-US" sz="1800"/>
              <a:t> of modern life, ready-made objects, newspaper articles, urinals, ticket stubs, advertisements, and the ubiquitous light bulb in creating their art.</a:t>
            </a:r>
          </a:p>
          <a:p>
            <a:pPr eaLnBrk="1" hangingPunct="1"/>
            <a:endParaRPr lang="en-US" sz="1800"/>
          </a:p>
          <a:p>
            <a:pPr eaLnBrk="1" hangingPunct="1"/>
            <a:r>
              <a:rPr lang="en-US" sz="1800"/>
              <a:t>They did not see art as a </a:t>
            </a:r>
            <a:r>
              <a:rPr lang="ja-JP" altLang="en-US" sz="1800"/>
              <a:t>“</a:t>
            </a:r>
            <a:r>
              <a:rPr lang="en-US" sz="1800"/>
              <a:t>transcendental experience</a:t>
            </a:r>
            <a:r>
              <a:rPr lang="ja-JP" altLang="en-US" sz="1800"/>
              <a:t>”</a:t>
            </a:r>
            <a:r>
              <a:rPr lang="en-US" sz="1800"/>
              <a:t> or a mastery of some subject (or object), but as a way of making visible the hypocrisies, deceptions, violence, and chaos of the modern age.</a:t>
            </a:r>
          </a:p>
          <a:p>
            <a:pPr eaLnBrk="1" hangingPunct="1"/>
            <a:endParaRPr lang="en-US" sz="1800"/>
          </a:p>
          <a:p>
            <a:pPr eaLnBrk="1" hangingPunct="1"/>
            <a:r>
              <a:rPr lang="en-US" sz="1800"/>
              <a:t>In the words of Hugo Ball: </a:t>
            </a:r>
            <a:r>
              <a:rPr lang="ja-JP" altLang="en-US" sz="1800"/>
              <a:t>“</a:t>
            </a:r>
            <a:r>
              <a:rPr lang="en-US" sz="1800"/>
              <a:t>For us, art is not an end in itself . . . But it is an opportunity for the true perception and criticism of the times we live in.</a:t>
            </a:r>
            <a:r>
              <a:rPr lang="ja-JP" altLang="en-US" sz="1800"/>
              <a:t>”</a:t>
            </a:r>
            <a:r>
              <a:rPr lang="en-US" sz="1800"/>
              <a:t> (</a:t>
            </a:r>
            <a:r>
              <a:rPr lang="en-US" sz="1800" i="1"/>
              <a:t>Flight out of Time: A Dada Diary. </a:t>
            </a:r>
            <a:r>
              <a:rPr lang="en-US" sz="1800"/>
              <a:t>Entry April 5, 1916.)</a:t>
            </a:r>
          </a:p>
        </p:txBody>
      </p:sp>
    </p:spTree>
    <p:extLst>
      <p:ext uri="{BB962C8B-B14F-4D97-AF65-F5344CB8AC3E}">
        <p14:creationId xmlns:p14="http://schemas.microsoft.com/office/powerpoint/2010/main" val="16024764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Dada Art Philosophies</a:t>
            </a:r>
            <a:endParaRPr lang="en-US" dirty="0"/>
          </a:p>
        </p:txBody>
      </p:sp>
      <p:sp>
        <p:nvSpPr>
          <p:cNvPr id="3" name="Content Placeholder 2"/>
          <p:cNvSpPr>
            <a:spLocks noGrp="1"/>
          </p:cNvSpPr>
          <p:nvPr>
            <p:ph idx="1"/>
          </p:nvPr>
        </p:nvSpPr>
        <p:spPr/>
        <p:txBody>
          <a:bodyPr>
            <a:normAutofit lnSpcReduction="10000"/>
          </a:bodyPr>
          <a:lstStyle/>
          <a:p>
            <a:pPr>
              <a:buFontTx/>
              <a:buChar char="-"/>
            </a:pPr>
            <a:r>
              <a:rPr lang="en-US" dirty="0" smtClean="0"/>
              <a:t>Artists </a:t>
            </a:r>
            <a:r>
              <a:rPr lang="en-US" dirty="0"/>
              <a:t>protested society’s demise (as seen in WW1) by refusing to participate in traditional artistic mediums. </a:t>
            </a:r>
            <a:endParaRPr lang="en-US" dirty="0" smtClean="0"/>
          </a:p>
          <a:p>
            <a:pPr>
              <a:buFontTx/>
              <a:buChar char="-"/>
            </a:pPr>
            <a:r>
              <a:rPr lang="en-US" dirty="0" smtClean="0"/>
              <a:t> </a:t>
            </a:r>
            <a:r>
              <a:rPr lang="en-US" dirty="0"/>
              <a:t>They were saying, </a:t>
            </a:r>
            <a:r>
              <a:rPr lang="en-US" dirty="0" smtClean="0"/>
              <a:t>“We </a:t>
            </a:r>
            <a:r>
              <a:rPr lang="en-US" dirty="0"/>
              <a:t>will not have any part in society’s traditions, including society’s artistic traditions</a:t>
            </a:r>
            <a:r>
              <a:rPr lang="en-US" dirty="0" smtClean="0"/>
              <a:t>.”</a:t>
            </a:r>
          </a:p>
          <a:p>
            <a:pPr>
              <a:buFontTx/>
              <a:buChar char="-"/>
            </a:pPr>
            <a:endParaRPr lang="en-US" dirty="0"/>
          </a:p>
          <a:p>
            <a:r>
              <a:rPr lang="en-US" dirty="0"/>
              <a:t>Dada art is satirizing society’s ineptness – if society can be nonsensical; so can art…</a:t>
            </a:r>
          </a:p>
          <a:p>
            <a:endParaRPr lang="en-US" dirty="0"/>
          </a:p>
        </p:txBody>
      </p:sp>
    </p:spTree>
    <p:extLst>
      <p:ext uri="{BB962C8B-B14F-4D97-AF65-F5344CB8AC3E}">
        <p14:creationId xmlns:p14="http://schemas.microsoft.com/office/powerpoint/2010/main" val="326552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30163"/>
            <a:ext cx="9144000" cy="579437"/>
          </a:xfrm>
        </p:spPr>
        <p:txBody>
          <a:bodyPr/>
          <a:lstStyle/>
          <a:p>
            <a:pPr algn="ctr" eaLnBrk="1" hangingPunct="1">
              <a:lnSpc>
                <a:spcPct val="80000"/>
              </a:lnSpc>
            </a:pPr>
            <a:r>
              <a:rPr lang="en-US" sz="4000" b="1" u="sng">
                <a:latin typeface="Garamond" charset="0"/>
              </a:rPr>
              <a:t>DADA</a:t>
            </a:r>
            <a:endParaRPr lang="en-US" sz="1200" b="1" u="sng">
              <a:latin typeface="Garamond" charset="0"/>
            </a:endParaRPr>
          </a:p>
        </p:txBody>
      </p:sp>
      <p:sp>
        <p:nvSpPr>
          <p:cNvPr id="33796" name="Rectangle 3"/>
          <p:cNvSpPr>
            <a:spLocks noGrp="1" noChangeArrowheads="1"/>
          </p:cNvSpPr>
          <p:nvPr>
            <p:ph idx="1"/>
          </p:nvPr>
        </p:nvSpPr>
        <p:spPr bwMode="auto">
          <a:xfrm>
            <a:off x="0" y="685800"/>
            <a:ext cx="9144000" cy="564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sz="2800">
                <a:latin typeface="Garamond" charset="0"/>
                <a:cs typeface="Tahoma" charset="0"/>
              </a:rPr>
              <a:t>Dada artists believed that traditional society supports (law, faith, culture, economy, etc) failed to prevent WWI</a:t>
            </a:r>
          </a:p>
          <a:p>
            <a:pPr eaLnBrk="1" hangingPunct="1"/>
            <a:r>
              <a:rPr lang="en-US" sz="2800">
                <a:latin typeface="Garamond" charset="0"/>
                <a:cs typeface="Tahoma" charset="0"/>
              </a:rPr>
              <a:t>So, they declared a </a:t>
            </a:r>
            <a:r>
              <a:rPr lang="ja-JP" altLang="en-US" sz="2800">
                <a:latin typeface="Garamond" charset="0"/>
                <a:cs typeface="Tahoma" charset="0"/>
              </a:rPr>
              <a:t>“</a:t>
            </a:r>
            <a:r>
              <a:rPr lang="en-US" sz="2800">
                <a:latin typeface="Garamond" charset="0"/>
                <a:cs typeface="Tahoma" charset="0"/>
              </a:rPr>
              <a:t>war</a:t>
            </a:r>
            <a:r>
              <a:rPr lang="ja-JP" altLang="en-US" sz="2800">
                <a:latin typeface="Garamond" charset="0"/>
                <a:cs typeface="Tahoma" charset="0"/>
              </a:rPr>
              <a:t>”</a:t>
            </a:r>
            <a:r>
              <a:rPr lang="en-US" sz="2800">
                <a:latin typeface="Garamond" charset="0"/>
                <a:cs typeface="Tahoma" charset="0"/>
              </a:rPr>
              <a:t> on tradition and criticized formal institutions and conventional art</a:t>
            </a:r>
          </a:p>
          <a:p>
            <a:pPr eaLnBrk="1" hangingPunct="1"/>
            <a:r>
              <a:rPr lang="en-US" sz="2800">
                <a:latin typeface="Garamond" charset="0"/>
                <a:cs typeface="Tahoma" charset="0"/>
              </a:rPr>
              <a:t>Instead they expressed </a:t>
            </a:r>
            <a:r>
              <a:rPr lang="en-US" sz="2800" b="1" u="sng">
                <a:latin typeface="Garamond" charset="0"/>
                <a:cs typeface="Tahoma" charset="0"/>
              </a:rPr>
              <a:t>ABSURDITY, SPONTANEITY, and FREE WILL—not just to shock but for imagination</a:t>
            </a:r>
          </a:p>
          <a:p>
            <a:pPr eaLnBrk="1" hangingPunct="1"/>
            <a:r>
              <a:rPr lang="en-US" sz="2800" b="1">
                <a:latin typeface="Garamond" charset="0"/>
                <a:cs typeface="Tahoma" charset="0"/>
              </a:rPr>
              <a:t>Dada=</a:t>
            </a:r>
            <a:r>
              <a:rPr lang="en-US" sz="2800">
                <a:latin typeface="Garamond" charset="0"/>
                <a:cs typeface="Tahoma" charset="0"/>
              </a:rPr>
              <a:t> random selection from a dictionary—means </a:t>
            </a:r>
            <a:r>
              <a:rPr lang="ja-JP" altLang="en-US" sz="2800">
                <a:latin typeface="Garamond" charset="0"/>
                <a:cs typeface="Tahoma" charset="0"/>
              </a:rPr>
              <a:t>“</a:t>
            </a:r>
            <a:r>
              <a:rPr lang="en-US" sz="2800">
                <a:latin typeface="Garamond" charset="0"/>
                <a:cs typeface="Tahoma" charset="0"/>
              </a:rPr>
              <a:t>rocking horse</a:t>
            </a:r>
            <a:r>
              <a:rPr lang="ja-JP" altLang="en-US" sz="2800">
                <a:latin typeface="Garamond" charset="0"/>
                <a:cs typeface="Tahoma" charset="0"/>
              </a:rPr>
              <a:t>”</a:t>
            </a:r>
            <a:r>
              <a:rPr lang="en-US" sz="2800">
                <a:latin typeface="Garamond" charset="0"/>
                <a:cs typeface="Tahoma" charset="0"/>
              </a:rPr>
              <a:t> in French—founded in Zurich, Switzerland </a:t>
            </a:r>
          </a:p>
          <a:p>
            <a:pPr eaLnBrk="1" hangingPunct="1"/>
            <a:r>
              <a:rPr lang="en-US" sz="2800">
                <a:latin typeface="Garamond" charset="0"/>
                <a:cs typeface="Tahoma" charset="0"/>
              </a:rPr>
              <a:t>Would use the word in their art pieces</a:t>
            </a:r>
          </a:p>
          <a:p>
            <a:pPr eaLnBrk="1" hangingPunct="1"/>
            <a:r>
              <a:rPr lang="en-US" sz="2800">
                <a:latin typeface="Garamond" charset="0"/>
                <a:cs typeface="Tahoma" charset="0"/>
              </a:rPr>
              <a:t>Used new methods, materials, and technologies</a:t>
            </a:r>
          </a:p>
          <a:p>
            <a:pPr eaLnBrk="1" hangingPunct="1"/>
            <a:r>
              <a:rPr lang="en-US" sz="2800" b="1">
                <a:latin typeface="Garamond" charset="0"/>
                <a:cs typeface="Tahoma" charset="0"/>
              </a:rPr>
              <a:t>COLLAGE, PHOTOMONTAGE, and ASSEMBLAGE</a:t>
            </a:r>
          </a:p>
          <a:p>
            <a:pPr eaLnBrk="1" hangingPunct="1"/>
            <a:r>
              <a:rPr lang="en-US" sz="2800">
                <a:latin typeface="Garamond" charset="0"/>
                <a:cs typeface="Tahoma" charset="0"/>
              </a:rPr>
              <a:t>Influenced: Romare Bearden (collagist), Robert Rauschenberg, and Louise Nevelson</a:t>
            </a: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26FBF978-9136-7A46-8033-FF0D716097DF}" type="slidenum">
              <a:rPr lang="en-US" sz="1400" b="0">
                <a:latin typeface="Garamond" charset="0"/>
              </a:rPr>
              <a:pPr/>
              <a:t>13</a:t>
            </a:fld>
            <a:endParaRPr lang="en-US" sz="1400" b="0">
              <a:latin typeface="Garamond" charset="0"/>
            </a:endParaRPr>
          </a:p>
        </p:txBody>
      </p:sp>
    </p:spTree>
    <p:extLst>
      <p:ext uri="{BB962C8B-B14F-4D97-AF65-F5344CB8AC3E}">
        <p14:creationId xmlns:p14="http://schemas.microsoft.com/office/powerpoint/2010/main" val="198843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228600"/>
            <a:ext cx="3886200" cy="6429375"/>
          </a:xfrm>
        </p:spPr>
        <p:txBody>
          <a:bodyPr/>
          <a:lstStyle/>
          <a:p>
            <a:pPr eaLnBrk="1" hangingPunct="1"/>
            <a:r>
              <a:rPr lang="en-US" sz="2400" b="1">
                <a:latin typeface="Garamond" charset="0"/>
              </a:rPr>
              <a:t>JEAN (HANS) ARP, </a:t>
            </a:r>
            <a:r>
              <a:rPr lang="en-US" sz="2400" b="1" i="1">
                <a:latin typeface="Garamond" charset="0"/>
              </a:rPr>
              <a:t>Collage Arranged According to the Laws of Chance</a:t>
            </a:r>
            <a:r>
              <a:rPr lang="en-US" sz="2400" b="1">
                <a:latin typeface="Garamond" charset="0"/>
              </a:rPr>
              <a:t>, 1916–1917*.</a:t>
            </a:r>
            <a:r>
              <a:rPr lang="en-US">
                <a:latin typeface="Garamond" charset="0"/>
              </a:rPr>
              <a:t> </a:t>
            </a:r>
            <a:r>
              <a:rPr lang="en-US" sz="2400">
                <a:latin typeface="Garamond" charset="0"/>
              </a:rPr>
              <a:t>Torn and pasted paper, 1</a:t>
            </a:r>
            <a:r>
              <a:rPr lang="ja-JP" altLang="en-US" sz="2400">
                <a:latin typeface="Garamond" charset="0"/>
              </a:rPr>
              <a:t>’</a:t>
            </a:r>
            <a:r>
              <a:rPr lang="en-US" sz="2400">
                <a:latin typeface="Garamond" charset="0"/>
              </a:rPr>
              <a:t> 7 1/8</a:t>
            </a:r>
            <a:r>
              <a:rPr lang="ja-JP" altLang="en-US" sz="2400">
                <a:latin typeface="Garamond" charset="0"/>
              </a:rPr>
              <a:t>”</a:t>
            </a:r>
            <a:r>
              <a:rPr lang="en-US" sz="2400">
                <a:latin typeface="Garamond" charset="0"/>
              </a:rPr>
              <a:t> x 1</a:t>
            </a:r>
            <a:r>
              <a:rPr lang="ja-JP" altLang="en-US" sz="2400">
                <a:latin typeface="Garamond" charset="0"/>
              </a:rPr>
              <a:t>’</a:t>
            </a:r>
            <a:r>
              <a:rPr lang="en-US" sz="2400">
                <a:latin typeface="Garamond" charset="0"/>
              </a:rPr>
              <a:t> 1 5/8</a:t>
            </a:r>
            <a:r>
              <a:rPr lang="ja-JP" altLang="en-US" sz="2400">
                <a:latin typeface="Garamond" charset="0"/>
              </a:rPr>
              <a:t>”</a:t>
            </a:r>
            <a:r>
              <a:rPr lang="en-US" sz="2400">
                <a:latin typeface="Garamond" charset="0"/>
              </a:rPr>
              <a:t>. Museum of Modern Art, New York.</a:t>
            </a:r>
            <a:br>
              <a:rPr lang="en-US" sz="2400">
                <a:latin typeface="Garamond" charset="0"/>
              </a:rPr>
            </a:br>
            <a:r>
              <a:rPr lang="en-US" sz="2400">
                <a:latin typeface="Garamond" charset="0"/>
              </a:rPr>
              <a:t/>
            </a:r>
            <a:br>
              <a:rPr lang="en-US" sz="2400">
                <a:latin typeface="Garamond" charset="0"/>
              </a:rPr>
            </a:br>
            <a:r>
              <a:rPr lang="en-US" sz="2800">
                <a:latin typeface="Garamond" charset="0"/>
              </a:rPr>
              <a:t>--worked with his wife to create collages that looked like her abstract textiles</a:t>
            </a:r>
            <a:br>
              <a:rPr lang="en-US" sz="2800">
                <a:latin typeface="Garamond" charset="0"/>
              </a:rPr>
            </a:br>
            <a:r>
              <a:rPr lang="en-US" sz="2800">
                <a:latin typeface="Garamond" charset="0"/>
              </a:rPr>
              <a:t>--Interested in the subconscious (this will also be part of Surrealism)</a:t>
            </a:r>
            <a:br>
              <a:rPr lang="en-US" sz="2800">
                <a:latin typeface="Garamond" charset="0"/>
              </a:rPr>
            </a:br>
            <a:r>
              <a:rPr lang="en-US" sz="2800">
                <a:latin typeface="Garamond" charset="0"/>
              </a:rPr>
              <a:t>--Using chance is avant-garde!</a:t>
            </a: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D1E685A6-D535-FF46-BF9D-0B55ED969C0E}" type="slidenum">
              <a:rPr lang="en-US" sz="1400" b="0">
                <a:latin typeface="Garamond" charset="0"/>
              </a:rPr>
              <a:pPr/>
              <a:t>14</a:t>
            </a:fld>
            <a:endParaRPr lang="en-US" sz="1400" b="0">
              <a:latin typeface="Garamond" charset="0"/>
            </a:endParaRPr>
          </a:p>
        </p:txBody>
      </p:sp>
      <p:pic>
        <p:nvPicPr>
          <p:cNvPr id="34820" name="Picture 3" descr=" 33-22.jpg                                                      00017F91schmoopy                       BC89C2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07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07988" y="547688"/>
            <a:ext cx="48117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Cabaret Voltaire was the birthplace of Dada. Hugo Ball  established the café to provide a space for he and his friends to stage their Dada activities.</a:t>
            </a:r>
          </a:p>
          <a:p>
            <a:pPr eaLnBrk="1" hangingPunct="1"/>
            <a:endParaRPr lang="en-US" sz="1800"/>
          </a:p>
          <a:p>
            <a:pPr eaLnBrk="1" hangingPunct="1"/>
            <a:r>
              <a:rPr lang="en-US" sz="1800"/>
              <a:t>These friends included the singer Emmy Hennings, and other artists and writers such as Hans Arp, Marcel Janco, Tristan Tzara, and Richard Huelsenbeck.</a:t>
            </a:r>
          </a:p>
        </p:txBody>
      </p:sp>
      <p:pic>
        <p:nvPicPr>
          <p:cNvPr id="15363" name="Picture 2" descr="fotopoema_605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3375" y="0"/>
            <a:ext cx="360203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5413375" y="5126038"/>
            <a:ext cx="360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Hugo Ball, performing his sound poem 'Karawane' at the Cabaret Voltaire (June 23, 1916):</a:t>
            </a:r>
          </a:p>
        </p:txBody>
      </p:sp>
    </p:spTree>
    <p:extLst>
      <p:ext uri="{BB962C8B-B14F-4D97-AF65-F5344CB8AC3E}">
        <p14:creationId xmlns:p14="http://schemas.microsoft.com/office/powerpoint/2010/main" val="506753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der_dada_no2_cover_444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 y="750888"/>
            <a:ext cx="4414838"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der_dada_no1_cover_45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750888"/>
            <a:ext cx="4078287"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222250" y="176213"/>
            <a:ext cx="6323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Ball announced that one of their aims would be to publish a </a:t>
            </a:r>
            <a:r>
              <a:rPr lang="ja-JP" altLang="en-US" sz="1400"/>
              <a:t>“</a:t>
            </a:r>
            <a:r>
              <a:rPr lang="en-US" sz="1400"/>
              <a:t>Dada</a:t>
            </a:r>
            <a:r>
              <a:rPr lang="ja-JP" altLang="en-US" sz="1400"/>
              <a:t>”</a:t>
            </a:r>
            <a:r>
              <a:rPr lang="en-US" sz="1400"/>
              <a:t> journal.</a:t>
            </a:r>
          </a:p>
        </p:txBody>
      </p:sp>
    </p:spTree>
    <p:extLst>
      <p:ext uri="{BB962C8B-B14F-4D97-AF65-F5344CB8AC3E}">
        <p14:creationId xmlns:p14="http://schemas.microsoft.com/office/powerpoint/2010/main" val="85525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31775" y="195263"/>
            <a:ext cx="7648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They were very impressed by the work of Kandinsky.</a:t>
            </a:r>
          </a:p>
        </p:txBody>
      </p:sp>
      <p:pic>
        <p:nvPicPr>
          <p:cNvPr id="17411" name="Picture 2" descr="g029b_kandinsky_tr_l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546100"/>
            <a:ext cx="83312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5328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029b_kandinsky_tr_l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25" y="230188"/>
            <a:ext cx="51927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p:cNvSpPr txBox="1">
            <a:spLocks noChangeArrowheads="1"/>
          </p:cNvSpPr>
          <p:nvPr/>
        </p:nvSpPr>
        <p:spPr bwMode="auto">
          <a:xfrm>
            <a:off x="1444625" y="4005263"/>
            <a:ext cx="5026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For these early Dadaist, such as Huelsenbeck, Abstract Art </a:t>
            </a:r>
            <a:r>
              <a:rPr lang="ja-JP" altLang="en-US" sz="1800"/>
              <a:t>“</a:t>
            </a:r>
            <a:r>
              <a:rPr lang="en-US" sz="1800"/>
              <a:t>signified absolute honesty.</a:t>
            </a:r>
            <a:r>
              <a:rPr lang="ja-JP" altLang="en-US" sz="1800"/>
              <a:t>”</a:t>
            </a:r>
            <a:r>
              <a:rPr lang="en-US" sz="1800"/>
              <a:t> (</a:t>
            </a:r>
            <a:r>
              <a:rPr lang="en-US" sz="1800" i="1"/>
              <a:t>En Avant Dada, </a:t>
            </a:r>
            <a:r>
              <a:rPr lang="en-US" sz="1800"/>
              <a:t>1920.)</a:t>
            </a:r>
          </a:p>
        </p:txBody>
      </p:sp>
      <p:sp>
        <p:nvSpPr>
          <p:cNvPr id="18436" name="TextBox 4"/>
          <p:cNvSpPr txBox="1">
            <a:spLocks noChangeArrowheads="1"/>
          </p:cNvSpPr>
          <p:nvPr/>
        </p:nvSpPr>
        <p:spPr bwMode="auto">
          <a:xfrm>
            <a:off x="6943725" y="603250"/>
            <a:ext cx="1890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t>Wassily Kandinsky (1866-1944) </a:t>
            </a:r>
            <a:r>
              <a:rPr lang="en-US" sz="1200" b="1" i="1"/>
              <a:t>Transverse Line, 1923  141 x 202 cm  Oil on canvas  Kunstsammlung Nordrhein-Westfalen, Dusseldorf</a:t>
            </a:r>
            <a:endParaRPr lang="en-US" sz="1200"/>
          </a:p>
        </p:txBody>
      </p:sp>
    </p:spTree>
    <p:extLst>
      <p:ext uri="{BB962C8B-B14F-4D97-AF65-F5344CB8AC3E}">
        <p14:creationId xmlns:p14="http://schemas.microsoft.com/office/powerpoint/2010/main" val="27971861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63550" y="315913"/>
            <a:ext cx="6915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Arp wanted to push this form of abstraction further, trying to think of ways to eliminate artistic choice. He believed that rational thought had led to WW I, so he wanted to get as far from that as possible. He looked for ways to make chance central to the development of artistic works.</a:t>
            </a:r>
          </a:p>
        </p:txBody>
      </p:sp>
      <p:pic>
        <p:nvPicPr>
          <p:cNvPr id="19459" name="Picture 2" descr="CRI_715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2963" y="1492250"/>
            <a:ext cx="35274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1390650" y="5534025"/>
            <a:ext cx="3262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i="1"/>
              <a:t>Untitled (Collage with Squares Arranged according to the Laws of Chance)</a:t>
            </a:r>
          </a:p>
          <a:p>
            <a:pPr eaLnBrk="1" hangingPunct="1"/>
            <a:r>
              <a:rPr lang="en-US" sz="1200"/>
              <a:t>Jean (Hans) Arp (French, born Germany (Alsace). 1886-1966)</a:t>
            </a:r>
          </a:p>
        </p:txBody>
      </p:sp>
    </p:spTree>
    <p:extLst>
      <p:ext uri="{BB962C8B-B14F-4D97-AF65-F5344CB8AC3E}">
        <p14:creationId xmlns:p14="http://schemas.microsoft.com/office/powerpoint/2010/main" val="11467103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t="13289" b="13289"/>
          <a:stretch>
            <a:fillRect/>
          </a:stretch>
        </p:blipFill>
        <p:spPr/>
      </p:pic>
    </p:spTree>
    <p:extLst>
      <p:ext uri="{BB962C8B-B14F-4D97-AF65-F5344CB8AC3E}">
        <p14:creationId xmlns:p14="http://schemas.microsoft.com/office/powerpoint/2010/main" val="233671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96863" y="185738"/>
            <a:ext cx="63960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They also tended to idolize what they saw as </a:t>
            </a:r>
            <a:r>
              <a:rPr lang="ja-JP" altLang="en-US" sz="1800"/>
              <a:t>“</a:t>
            </a:r>
            <a:r>
              <a:rPr lang="en-US" sz="1800"/>
              <a:t>primitive</a:t>
            </a:r>
            <a:r>
              <a:rPr lang="ja-JP" altLang="en-US" sz="1800"/>
              <a:t>”</a:t>
            </a:r>
            <a:r>
              <a:rPr lang="en-US" sz="1800"/>
              <a:t>—non-Western art, ancient ritual, pre-linguistic noises, children</a:t>
            </a:r>
            <a:r>
              <a:rPr lang="ja-JP" altLang="en-US" sz="1800"/>
              <a:t>’</a:t>
            </a:r>
            <a:r>
              <a:rPr lang="en-US" sz="1800"/>
              <a:t>s art, and unconscious expressions.</a:t>
            </a:r>
          </a:p>
        </p:txBody>
      </p:sp>
      <p:pic>
        <p:nvPicPr>
          <p:cNvPr id="20483" name="Picture 2" descr="202-449-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5150" y="1203325"/>
            <a:ext cx="3732213"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1084263" y="4899025"/>
            <a:ext cx="3290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t>Sophie Taeuber. Swiss, 1889–1943</a:t>
            </a:r>
          </a:p>
          <a:p>
            <a:pPr eaLnBrk="1" hangingPunct="1"/>
            <a:r>
              <a:rPr lang="en-US" sz="1200" b="1" i="1"/>
              <a:t>Freud Analytikus (Freudian Analyst), 1918 turned, painted wood, brass ornament, and metal joints	</a:t>
            </a:r>
          </a:p>
          <a:p>
            <a:pPr eaLnBrk="1" hangingPunct="1"/>
            <a:endParaRPr lang="en-US" sz="1200"/>
          </a:p>
        </p:txBody>
      </p:sp>
    </p:spTree>
    <p:extLst>
      <p:ext uri="{BB962C8B-B14F-4D97-AF65-F5344CB8AC3E}">
        <p14:creationId xmlns:p14="http://schemas.microsoft.com/office/powerpoint/2010/main" val="22259633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0"/>
            <a:ext cx="2574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Hugo Ball</a:t>
            </a:r>
            <a:r>
              <a:rPr lang="ja-JP" altLang="en-US" sz="1800"/>
              <a:t>’</a:t>
            </a:r>
            <a:r>
              <a:rPr lang="en-US" sz="1800"/>
              <a:t>s </a:t>
            </a:r>
            <a:r>
              <a:rPr lang="ja-JP" altLang="en-US" sz="1800"/>
              <a:t>“</a:t>
            </a:r>
            <a:r>
              <a:rPr lang="en-US" sz="1800"/>
              <a:t>sound poem,</a:t>
            </a:r>
            <a:r>
              <a:rPr lang="ja-JP" altLang="en-US" sz="1800"/>
              <a:t>”</a:t>
            </a:r>
            <a:r>
              <a:rPr lang="en-US" sz="1800"/>
              <a:t> </a:t>
            </a:r>
            <a:r>
              <a:rPr lang="en-US" sz="1800" i="1"/>
              <a:t>Karawane</a:t>
            </a:r>
            <a:r>
              <a:rPr lang="en-US" sz="1800"/>
              <a:t>, works in a similar way:</a:t>
            </a:r>
          </a:p>
        </p:txBody>
      </p:sp>
      <p:pic>
        <p:nvPicPr>
          <p:cNvPr id="21507" name="Picture 2" descr="karawane_46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4925" y="241300"/>
            <a:ext cx="4348163"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p:cNvSpPr txBox="1">
            <a:spLocks noChangeArrowheads="1"/>
          </p:cNvSpPr>
          <p:nvPr/>
        </p:nvSpPr>
        <p:spPr bwMode="auto">
          <a:xfrm>
            <a:off x="6923088" y="4191000"/>
            <a:ext cx="204152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When Ball became exhausted by his activities, and the owner of the building in which Café Voltaire had been established demanded more mainstream, revenue-generating material, Tristan Tzara became the new  leader of the Dada movement.</a:t>
            </a:r>
          </a:p>
        </p:txBody>
      </p:sp>
    </p:spTree>
    <p:extLst>
      <p:ext uri="{BB962C8B-B14F-4D97-AF65-F5344CB8AC3E}">
        <p14:creationId xmlns:p14="http://schemas.microsoft.com/office/powerpoint/2010/main" val="24747388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0" y="147638"/>
            <a:ext cx="66103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In 1917 Richard Huelsenbeck returned to Berlin and founded the Club Dada. He was joined by like-minded artists including George Grosz, John Heartfield, Raoul Hausmann, and Hannah Höch.</a:t>
            </a:r>
          </a:p>
        </p:txBody>
      </p:sp>
      <p:pic>
        <p:nvPicPr>
          <p:cNvPr id="22531" name="Picture 2" descr="202-761-citi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349375"/>
            <a:ext cx="26527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4765675" y="3160713"/>
            <a:ext cx="36988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a:t>John Heartfield and Rudolf Schlichter</a:t>
            </a:r>
          </a:p>
          <a:p>
            <a:pPr eaLnBrk="1" hangingPunct="1"/>
            <a:r>
              <a:rPr lang="en-US" sz="1100" b="1" i="1"/>
              <a:t>Preussischer Erzengel (Prussian Archangel), 2004 (reconstruction of lost 1920 original) papier-mâché (pig's head); wire mesh (body); palm grass, hemp, and horse hair (filling); uniform cut from field gray material, following original pattern; World War I field cap, boots, and shoulder lapels; woodcut (signs)</a:t>
            </a:r>
            <a:endParaRPr lang="en-US" sz="1100"/>
          </a:p>
        </p:txBody>
      </p:sp>
    </p:spTree>
    <p:extLst>
      <p:ext uri="{BB962C8B-B14F-4D97-AF65-F5344CB8AC3E}">
        <p14:creationId xmlns:p14="http://schemas.microsoft.com/office/powerpoint/2010/main" val="33394668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52425" y="260350"/>
            <a:ext cx="670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They also invented the photo montage:</a:t>
            </a:r>
          </a:p>
        </p:txBody>
      </p:sp>
      <p:pic>
        <p:nvPicPr>
          <p:cNvPr id="23555" name="Picture 2" descr="cut_paste_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858838"/>
            <a:ext cx="5080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1974850" y="4681538"/>
            <a:ext cx="4819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t>Hannah Höch:</a:t>
            </a:r>
            <a:r>
              <a:rPr lang="en-US" sz="1200" b="1" i="1"/>
              <a:t> </a:t>
            </a:r>
            <a:r>
              <a:rPr lang="ja-JP" altLang="en-US" sz="1200" b="1" i="1"/>
              <a:t>“</a:t>
            </a:r>
            <a:r>
              <a:rPr lang="en-US" sz="1200" b="1" i="1"/>
              <a:t>Heads of State,</a:t>
            </a:r>
            <a:r>
              <a:rPr lang="ja-JP" altLang="en-US" sz="1200" b="1" i="1"/>
              <a:t>”</a:t>
            </a:r>
            <a:r>
              <a:rPr lang="en-US" sz="1200" b="1" i="1"/>
              <a:t> 1918–1920</a:t>
            </a:r>
            <a:endParaRPr lang="en-US" sz="1200"/>
          </a:p>
        </p:txBody>
      </p:sp>
    </p:spTree>
    <p:extLst>
      <p:ext uri="{BB962C8B-B14F-4D97-AF65-F5344CB8AC3E}">
        <p14:creationId xmlns:p14="http://schemas.microsoft.com/office/powerpoint/2010/main" val="12213900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d-dada-panora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7463"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0" y="5618163"/>
            <a:ext cx="3827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t>Hannah Höch: </a:t>
            </a:r>
            <a:r>
              <a:rPr lang="en-US" sz="1200" b="1" i="1"/>
              <a:t>Dada Rundschau (Dada Review, 1919)</a:t>
            </a:r>
            <a:endParaRPr lang="en-US" sz="1200"/>
          </a:p>
        </p:txBody>
      </p:sp>
    </p:spTree>
    <p:extLst>
      <p:ext uri="{BB962C8B-B14F-4D97-AF65-F5344CB8AC3E}">
        <p14:creationId xmlns:p14="http://schemas.microsoft.com/office/powerpoint/2010/main" val="1608624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hoch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1150" y="500063"/>
            <a:ext cx="3906838"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0" y="5497513"/>
            <a:ext cx="285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t>Hannah Höch: </a:t>
            </a:r>
            <a:r>
              <a:rPr lang="en-US" sz="1200" b="1" i="1"/>
              <a:t>Grotesque (1963)</a:t>
            </a:r>
            <a:endParaRPr lang="en-US" sz="1200"/>
          </a:p>
        </p:txBody>
      </p:sp>
    </p:spTree>
    <p:extLst>
      <p:ext uri="{BB962C8B-B14F-4D97-AF65-F5344CB8AC3E}">
        <p14:creationId xmlns:p14="http://schemas.microsoft.com/office/powerpoint/2010/main" val="22594899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2wdc5m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0"/>
            <a:ext cx="5303838" cy="6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268288" y="4579938"/>
            <a:ext cx="369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George Grosz (American, born Germany. 1893-1959). </a:t>
            </a:r>
          </a:p>
          <a:p>
            <a:pPr eaLnBrk="1" hangingPunct="1"/>
            <a:r>
              <a:rPr lang="en-US" sz="1200"/>
              <a:t>A Victim of Society (Ein Opfer der Gesellschaft), 1919</a:t>
            </a:r>
          </a:p>
        </p:txBody>
      </p:sp>
    </p:spTree>
    <p:extLst>
      <p:ext uri="{BB962C8B-B14F-4D97-AF65-F5344CB8AC3E}">
        <p14:creationId xmlns:p14="http://schemas.microsoft.com/office/powerpoint/2010/main" val="22165473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03200" y="222250"/>
            <a:ext cx="35147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In Hannover, Kurt Schwitters was developing Dada ideas using collages filled with the detritus of modern life. He called this </a:t>
            </a:r>
            <a:r>
              <a:rPr lang="ja-JP" altLang="en-US" sz="1400"/>
              <a:t>“</a:t>
            </a:r>
            <a:r>
              <a:rPr lang="en-US" sz="1400"/>
              <a:t>Merz</a:t>
            </a:r>
            <a:r>
              <a:rPr lang="ja-JP" altLang="en-US" sz="1400"/>
              <a:t>”</a:t>
            </a:r>
            <a:r>
              <a:rPr lang="en-US" sz="1400"/>
              <a:t> from Kommerz, but also Schmerz (pain) and merde (shit, French). </a:t>
            </a:r>
          </a:p>
        </p:txBody>
      </p:sp>
      <p:pic>
        <p:nvPicPr>
          <p:cNvPr id="27651" name="Picture 2" descr="T03863_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0"/>
            <a:ext cx="471487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203200" y="5980113"/>
            <a:ext cx="4098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Kurt Schwitters. Picture with Spatial Growths (or Picture with Tww Small Dogs). 1920 and 1939, Assemblage.</a:t>
            </a:r>
          </a:p>
        </p:txBody>
      </p:sp>
    </p:spTree>
    <p:extLst>
      <p:ext uri="{BB962C8B-B14F-4D97-AF65-F5344CB8AC3E}">
        <p14:creationId xmlns:p14="http://schemas.microsoft.com/office/powerpoint/2010/main" val="30076390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60350" y="203200"/>
            <a:ext cx="599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In 1919 the Treaty of Versailles place Cologne under German control; this created a space for Dada reaction, led by Max Ernst.</a:t>
            </a:r>
          </a:p>
        </p:txBody>
      </p:sp>
      <p:pic>
        <p:nvPicPr>
          <p:cNvPr id="28675" name="Picture 2" descr="4015014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057275"/>
            <a:ext cx="8339137"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2911475" y="5024438"/>
            <a:ext cx="3660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Ernst,Max</a:t>
            </a:r>
          </a:p>
          <a:p>
            <a:pPr eaLnBrk="1" hangingPunct="1"/>
            <a:r>
              <a:rPr lang="en-US" sz="1100"/>
              <a:t>Ohne Titel (L'avion meurtrier)- Untitled (murderous air- plane) </a:t>
            </a:r>
          </a:p>
          <a:p>
            <a:pPr eaLnBrk="1" hangingPunct="1"/>
            <a:endParaRPr lang="en-US" sz="1100"/>
          </a:p>
          <a:p>
            <a:pPr eaLnBrk="1" hangingPunct="1"/>
            <a:r>
              <a:rPr lang="en-US" sz="1100"/>
              <a:t>Photographic collage (1920)D.&amp; J.de Menil Collection, Houston,Texas, USA</a:t>
            </a:r>
          </a:p>
        </p:txBody>
      </p:sp>
    </p:spTree>
    <p:extLst>
      <p:ext uri="{BB962C8B-B14F-4D97-AF65-F5344CB8AC3E}">
        <p14:creationId xmlns:p14="http://schemas.microsoft.com/office/powerpoint/2010/main" val="4976113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41300" y="176213"/>
            <a:ext cx="5654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In New York, American artists and European refugees create another vibrant Dada scene.</a:t>
            </a:r>
          </a:p>
        </p:txBody>
      </p:sp>
      <p:sp>
        <p:nvSpPr>
          <p:cNvPr id="29699" name="TextBox 2"/>
          <p:cNvSpPr txBox="1">
            <a:spLocks noChangeArrowheads="1"/>
          </p:cNvSpPr>
          <p:nvPr/>
        </p:nvSpPr>
        <p:spPr bwMode="auto">
          <a:xfrm>
            <a:off x="407988" y="6294438"/>
            <a:ext cx="6516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Marcel Duchamp, </a:t>
            </a:r>
            <a:r>
              <a:rPr lang="en-US" sz="1200" i="1"/>
              <a:t>Apolinère Enameled</a:t>
            </a:r>
            <a:r>
              <a:rPr lang="en-US" sz="1200"/>
              <a:t>, 1916-1917, rectified readymade: gouache and pencil on painted tin mounted on board.</a:t>
            </a:r>
          </a:p>
        </p:txBody>
      </p:sp>
      <p:pic>
        <p:nvPicPr>
          <p:cNvPr id="29700" name="Picture 3" descr="artwork_images_425727432_426390_patricio-fari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822325"/>
            <a:ext cx="631348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7221538" y="2151063"/>
            <a:ext cx="1612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Created from a Sapolin Enamel advertisement.</a:t>
            </a:r>
          </a:p>
        </p:txBody>
      </p:sp>
    </p:spTree>
    <p:extLst>
      <p:ext uri="{BB962C8B-B14F-4D97-AF65-F5344CB8AC3E}">
        <p14:creationId xmlns:p14="http://schemas.microsoft.com/office/powerpoint/2010/main" val="35986682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5" name="Content Placeholder 4" descr="images.jpeg"/>
          <p:cNvPicPr>
            <a:picLocks noGrp="1" noChangeAspect="1"/>
          </p:cNvPicPr>
          <p:nvPr>
            <p:ph idx="1"/>
          </p:nvPr>
        </p:nvPicPr>
        <p:blipFill>
          <a:blip r:embed="rId2">
            <a:extLst>
              <a:ext uri="{28A0092B-C50C-407E-A947-70E740481C1C}">
                <a14:useLocalDpi xmlns:a14="http://schemas.microsoft.com/office/drawing/2010/main" val="0"/>
              </a:ext>
            </a:extLst>
          </a:blip>
          <a:srcRect t="5879" b="5879"/>
          <a:stretch>
            <a:fillRect/>
          </a:stretch>
        </p:blipFill>
        <p:spPr/>
      </p:pic>
    </p:spTree>
    <p:extLst>
      <p:ext uri="{BB962C8B-B14F-4D97-AF65-F5344CB8AC3E}">
        <p14:creationId xmlns:p14="http://schemas.microsoft.com/office/powerpoint/2010/main" val="400339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60350" y="268288"/>
            <a:ext cx="8221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With the war over, Paris, in 1920, became a center for Dada, with Arp, Ernst, Duchamp, Picabia, Tzara, and Man Ray all finding this a fertile ground for expression.</a:t>
            </a:r>
          </a:p>
        </p:txBody>
      </p:sp>
      <p:pic>
        <p:nvPicPr>
          <p:cNvPr id="30723" name="Picture 2" descr="duchamp-LHOO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8788" y="1016000"/>
            <a:ext cx="3586162"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695325" y="2057400"/>
            <a:ext cx="32353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i="1"/>
              <a:t>L.H.O.O.Q.</a:t>
            </a:r>
          </a:p>
          <a:p>
            <a:pPr eaLnBrk="1" hangingPunct="1"/>
            <a:endParaRPr lang="en-US" sz="1200" i="1"/>
          </a:p>
          <a:p>
            <a:pPr eaLnBrk="1" hangingPunct="1"/>
            <a:r>
              <a:rPr lang="ja-JP" altLang="en-US" sz="1200"/>
              <a:t>“</a:t>
            </a:r>
            <a:r>
              <a:rPr lang="en-US" sz="1200" i="1"/>
              <a:t>Elle a chaud au cul</a:t>
            </a:r>
            <a:r>
              <a:rPr lang="ja-JP" altLang="en-US" sz="1200"/>
              <a:t>”</a:t>
            </a:r>
            <a:endParaRPr lang="en-US" sz="1200"/>
          </a:p>
          <a:p>
            <a:pPr eaLnBrk="1" hangingPunct="1"/>
            <a:endParaRPr lang="en-US" sz="1200"/>
          </a:p>
          <a:p>
            <a:pPr eaLnBrk="1" hangingPunct="1"/>
            <a:r>
              <a:rPr lang="en-US" sz="1200"/>
              <a:t>Marcel Duchamp. 1919. rectified readymade: pencil on reproduction.</a:t>
            </a:r>
          </a:p>
        </p:txBody>
      </p:sp>
    </p:spTree>
    <p:extLst>
      <p:ext uri="{BB962C8B-B14F-4D97-AF65-F5344CB8AC3E}">
        <p14:creationId xmlns:p14="http://schemas.microsoft.com/office/powerpoint/2010/main" val="34815720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0"/>
            <a:ext cx="4343400" cy="5629275"/>
          </a:xfrm>
        </p:spPr>
        <p:txBody>
          <a:bodyPr>
            <a:normAutofit fontScale="90000"/>
          </a:bodyPr>
          <a:lstStyle/>
          <a:p>
            <a:pPr eaLnBrk="1" hangingPunct="1"/>
            <a:r>
              <a:rPr lang="en-US" sz="2400" b="1">
                <a:latin typeface="Garamond" charset="0"/>
              </a:rPr>
              <a:t>MARCEL DUCHAMP, </a:t>
            </a:r>
            <a:r>
              <a:rPr lang="en-US" sz="2400" b="1" i="1">
                <a:latin typeface="Garamond" charset="0"/>
              </a:rPr>
              <a:t>The Bride Stripped Bare by Her Bachelors, Even (The Large Glass</a:t>
            </a:r>
            <a:r>
              <a:rPr lang="en-US" sz="2400" b="1">
                <a:latin typeface="Garamond" charset="0"/>
              </a:rPr>
              <a:t>), 1915-23*</a:t>
            </a:r>
            <a:r>
              <a:rPr lang="en-US" sz="2400">
                <a:latin typeface="Garamond" charset="0"/>
              </a:rPr>
              <a:t>. Oil, lead, wire, foil, dust, and varnish on glass, 9</a:t>
            </a:r>
            <a:r>
              <a:rPr lang="ja-JP" altLang="en-US" sz="2400">
                <a:latin typeface="Garamond" charset="0"/>
              </a:rPr>
              <a:t>’</a:t>
            </a:r>
            <a:r>
              <a:rPr lang="en-US" sz="2400">
                <a:latin typeface="Garamond" charset="0"/>
              </a:rPr>
              <a:t> 1 1/2</a:t>
            </a:r>
            <a:r>
              <a:rPr lang="ja-JP" altLang="en-US" sz="2400">
                <a:latin typeface="Garamond" charset="0"/>
              </a:rPr>
              <a:t>”</a:t>
            </a:r>
            <a:r>
              <a:rPr lang="en-US" sz="2400">
                <a:latin typeface="Garamond" charset="0"/>
              </a:rPr>
              <a:t> x 5</a:t>
            </a:r>
            <a:r>
              <a:rPr lang="ja-JP" altLang="en-US" sz="2400">
                <a:latin typeface="Garamond" charset="0"/>
              </a:rPr>
              <a:t>’</a:t>
            </a:r>
            <a:r>
              <a:rPr lang="en-US" sz="2400">
                <a:latin typeface="Garamond" charset="0"/>
              </a:rPr>
              <a:t> 9 1/8</a:t>
            </a:r>
            <a:r>
              <a:rPr lang="ja-JP" altLang="en-US" sz="2400">
                <a:latin typeface="Garamond" charset="0"/>
              </a:rPr>
              <a:t>”</a:t>
            </a:r>
            <a:r>
              <a:rPr lang="en-US" sz="2400">
                <a:latin typeface="Garamond" charset="0"/>
              </a:rPr>
              <a:t>. Philadelphia Museum of Art, Philadelphia</a:t>
            </a:r>
            <a:r>
              <a:rPr lang="en-US">
                <a:latin typeface="Garamond" charset="0"/>
              </a:rPr>
              <a:t> </a:t>
            </a:r>
            <a:br>
              <a:rPr lang="en-US">
                <a:latin typeface="Garamond" charset="0"/>
              </a:rPr>
            </a:br>
            <a:r>
              <a:rPr lang="en-US">
                <a:latin typeface="Garamond" charset="0"/>
              </a:rPr>
              <a:t/>
            </a:r>
            <a:br>
              <a:rPr lang="en-US">
                <a:latin typeface="Garamond" charset="0"/>
              </a:rPr>
            </a:br>
            <a:r>
              <a:rPr lang="en-US">
                <a:latin typeface="Garamond" charset="0"/>
              </a:rPr>
              <a:t/>
            </a:r>
            <a:br>
              <a:rPr lang="en-US">
                <a:latin typeface="Garamond" charset="0"/>
              </a:rPr>
            </a:br>
            <a:r>
              <a:rPr lang="en-US" sz="2400">
                <a:latin typeface="Garamond" charset="0"/>
              </a:rPr>
              <a:t>--examines humans as machines</a:t>
            </a:r>
            <a:br>
              <a:rPr lang="en-US" sz="2400">
                <a:latin typeface="Garamond" charset="0"/>
              </a:rPr>
            </a:br>
            <a:r>
              <a:rPr lang="en-US" sz="2400">
                <a:latin typeface="Garamond" charset="0"/>
              </a:rPr>
              <a:t>--top: a motor fueled by </a:t>
            </a:r>
            <a:r>
              <a:rPr lang="ja-JP" altLang="en-US" sz="2400">
                <a:latin typeface="Garamond" charset="0"/>
              </a:rPr>
              <a:t>“</a:t>
            </a:r>
            <a:r>
              <a:rPr lang="en-US" sz="2400">
                <a:latin typeface="Garamond" charset="0"/>
              </a:rPr>
              <a:t>love gasoline</a:t>
            </a:r>
            <a:r>
              <a:rPr lang="ja-JP" altLang="en-US" sz="2400">
                <a:latin typeface="Garamond" charset="0"/>
              </a:rPr>
              <a:t>”</a:t>
            </a:r>
            <a:r>
              <a:rPr lang="en-US" sz="2400">
                <a:latin typeface="Garamond" charset="0"/>
              </a:rPr>
              <a:t/>
            </a:r>
            <a:br>
              <a:rPr lang="en-US" sz="2400">
                <a:latin typeface="Garamond" charset="0"/>
              </a:rPr>
            </a:br>
            <a:r>
              <a:rPr lang="en-US" sz="2400">
                <a:latin typeface="Garamond" charset="0"/>
              </a:rPr>
              <a:t/>
            </a:r>
            <a:br>
              <a:rPr lang="en-US" sz="2400">
                <a:latin typeface="Garamond" charset="0"/>
              </a:rPr>
            </a:br>
            <a:r>
              <a:rPr lang="en-US" sz="2400">
                <a:latin typeface="Garamond" charset="0"/>
              </a:rPr>
              <a:t>In 1927, it was being transported and the glass shattered.  Duchamp then declared it finished!</a:t>
            </a: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4D4B01DA-ABDB-FD4E-910C-AB993C26544A}" type="slidenum">
              <a:rPr lang="en-US" sz="1400" b="0">
                <a:latin typeface="Garamond" charset="0"/>
              </a:rPr>
              <a:pPr/>
              <a:t>31</a:t>
            </a:fld>
            <a:endParaRPr lang="en-US" sz="1400" b="0">
              <a:latin typeface="Garamond" charset="0"/>
            </a:endParaRPr>
          </a:p>
        </p:txBody>
      </p:sp>
      <p:pic>
        <p:nvPicPr>
          <p:cNvPr id="36868" name="Picture 3" descr=" 33-24.jpg                                                      00017F91schmoopy                       BC89C2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0"/>
            <a:ext cx="4432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367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0" y="228600"/>
            <a:ext cx="3352800" cy="5995988"/>
          </a:xfrm>
        </p:spPr>
        <p:txBody>
          <a:bodyPr/>
          <a:lstStyle/>
          <a:p>
            <a:pPr eaLnBrk="1" hangingPunct="1"/>
            <a:r>
              <a:rPr lang="en-US" sz="2400" b="1">
                <a:latin typeface="Garamond" charset="0"/>
              </a:rPr>
              <a:t>HANNAH HÖCH, </a:t>
            </a:r>
            <a:r>
              <a:rPr lang="en-US" sz="2400" b="1" i="1">
                <a:latin typeface="Garamond" charset="0"/>
              </a:rPr>
              <a:t>Cut with the Kitchen Knife Dada through the Last Weimar Beer Belly Cultural Epoch of Germany</a:t>
            </a:r>
            <a:r>
              <a:rPr lang="en-US" sz="2400" b="1">
                <a:latin typeface="Garamond" charset="0"/>
              </a:rPr>
              <a:t>, 1919–1920*.</a:t>
            </a:r>
            <a:r>
              <a:rPr lang="en-US" sz="2400">
                <a:latin typeface="Garamond" charset="0"/>
              </a:rPr>
              <a:t> </a:t>
            </a:r>
            <a:r>
              <a:rPr lang="en-US" sz="2800" b="1" u="sng">
                <a:latin typeface="Garamond" charset="0"/>
              </a:rPr>
              <a:t>Photomontage</a:t>
            </a:r>
            <a:r>
              <a:rPr lang="en-US" sz="2400">
                <a:latin typeface="Garamond" charset="0"/>
              </a:rPr>
              <a:t>, 3</a:t>
            </a:r>
            <a:r>
              <a:rPr lang="ja-JP" altLang="en-US" sz="2400">
                <a:latin typeface="Garamond" charset="0"/>
              </a:rPr>
              <a:t>’</a:t>
            </a:r>
            <a:r>
              <a:rPr lang="en-US" sz="2400">
                <a:latin typeface="Garamond" charset="0"/>
              </a:rPr>
              <a:t> 9</a:t>
            </a:r>
            <a:r>
              <a:rPr lang="ja-JP" altLang="en-US" sz="2400">
                <a:latin typeface="Garamond" charset="0"/>
              </a:rPr>
              <a:t>”</a:t>
            </a:r>
            <a:r>
              <a:rPr lang="en-US" sz="2400">
                <a:latin typeface="Garamond" charset="0"/>
              </a:rPr>
              <a:t> x 2</a:t>
            </a:r>
            <a:r>
              <a:rPr lang="ja-JP" altLang="en-US" sz="2400">
                <a:latin typeface="Garamond" charset="0"/>
              </a:rPr>
              <a:t>’</a:t>
            </a:r>
            <a:r>
              <a:rPr lang="en-US" sz="2400">
                <a:latin typeface="Garamond" charset="0"/>
              </a:rPr>
              <a:t> 11 1/2</a:t>
            </a:r>
            <a:r>
              <a:rPr lang="ja-JP" altLang="en-US" sz="2400">
                <a:latin typeface="Garamond" charset="0"/>
              </a:rPr>
              <a:t>”</a:t>
            </a:r>
            <a:r>
              <a:rPr lang="en-US" sz="2400">
                <a:latin typeface="Garamond" charset="0"/>
              </a:rPr>
              <a:t>. Neue Nationalgalerie, Staatliche Museen zu Berlin, Berlin.</a:t>
            </a:r>
            <a:br>
              <a:rPr lang="en-US" sz="2400">
                <a:latin typeface="Garamond" charset="0"/>
              </a:rPr>
            </a:br>
            <a:r>
              <a:rPr lang="en-US" sz="2400">
                <a:latin typeface="Garamond" charset="0"/>
              </a:rPr>
              <a:t/>
            </a:r>
            <a:br>
              <a:rPr lang="en-US" sz="2400">
                <a:latin typeface="Garamond" charset="0"/>
              </a:rPr>
            </a:br>
            <a:r>
              <a:rPr lang="en-US" sz="2400">
                <a:latin typeface="Garamond" charset="0"/>
              </a:rPr>
              <a:t>--FOUND images</a:t>
            </a:r>
            <a:br>
              <a:rPr lang="en-US" sz="2400">
                <a:latin typeface="Garamond" charset="0"/>
              </a:rPr>
            </a:br>
            <a:r>
              <a:rPr lang="en-US" sz="2400">
                <a:latin typeface="Garamond" charset="0"/>
              </a:rPr>
              <a:t>--political Dada</a:t>
            </a:r>
            <a:br>
              <a:rPr lang="en-US" sz="2400">
                <a:latin typeface="Garamond" charset="0"/>
              </a:rPr>
            </a:br>
            <a:r>
              <a:rPr lang="en-US" sz="2400">
                <a:latin typeface="Garamond" charset="0"/>
              </a:rPr>
              <a:t>--Deliberately random</a:t>
            </a:r>
            <a:br>
              <a:rPr lang="en-US" sz="2400">
                <a:latin typeface="Garamond" charset="0"/>
              </a:rPr>
            </a:br>
            <a:r>
              <a:rPr lang="en-US" sz="2400">
                <a:latin typeface="Garamond" charset="0"/>
              </a:rPr>
              <a:t>--Dadaists, Marx, Lenin, and herself</a:t>
            </a: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C2B53573-8D1E-2040-B84B-377C75E0562E}" type="slidenum">
              <a:rPr lang="en-US" sz="1400" b="0">
                <a:latin typeface="Garamond" charset="0"/>
              </a:rPr>
              <a:pPr/>
              <a:t>32</a:t>
            </a:fld>
            <a:endParaRPr lang="en-US" sz="1400" b="0">
              <a:latin typeface="Garamond" charset="0"/>
            </a:endParaRPr>
          </a:p>
        </p:txBody>
      </p:sp>
      <p:pic>
        <p:nvPicPr>
          <p:cNvPr id="37892" name="Picture 3" descr=" 33-25.jpg                                                      00017F91schmoopy                       BC89C2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8" y="0"/>
            <a:ext cx="5389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77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762000"/>
            <a:ext cx="3429000" cy="3743325"/>
          </a:xfrm>
        </p:spPr>
        <p:txBody>
          <a:bodyPr>
            <a:normAutofit fontScale="90000"/>
          </a:bodyPr>
          <a:lstStyle/>
          <a:p>
            <a:pPr eaLnBrk="1" hangingPunct="1"/>
            <a:r>
              <a:rPr lang="en-US" sz="2400" b="1">
                <a:latin typeface="Garamond" charset="0"/>
              </a:rPr>
              <a:t>KURT SCHWITTERS, </a:t>
            </a:r>
            <a:r>
              <a:rPr lang="en-US" sz="2400" b="1" i="1">
                <a:latin typeface="Garamond" charset="0"/>
              </a:rPr>
              <a:t>Merz 19, 1920*</a:t>
            </a:r>
            <a:r>
              <a:rPr lang="en-US" sz="2400">
                <a:latin typeface="Garamond" charset="0"/>
              </a:rPr>
              <a:t>. Paper collage, 7 1/4</a:t>
            </a:r>
            <a:r>
              <a:rPr lang="ja-JP" altLang="en-US" sz="2400">
                <a:latin typeface="Garamond" charset="0"/>
              </a:rPr>
              <a:t>”</a:t>
            </a:r>
            <a:r>
              <a:rPr lang="en-US" sz="2400">
                <a:latin typeface="Garamond" charset="0"/>
              </a:rPr>
              <a:t> x 5 7/8</a:t>
            </a:r>
            <a:r>
              <a:rPr lang="ja-JP" altLang="en-US" sz="2400">
                <a:latin typeface="Garamond" charset="0"/>
              </a:rPr>
              <a:t>”</a:t>
            </a:r>
            <a:r>
              <a:rPr lang="en-US" sz="2400">
                <a:latin typeface="Garamond" charset="0"/>
              </a:rPr>
              <a:t>. Yale University Art Gallery, New Haven</a:t>
            </a:r>
            <a:br>
              <a:rPr lang="en-US" sz="2400">
                <a:latin typeface="Garamond" charset="0"/>
              </a:rPr>
            </a:br>
            <a:r>
              <a:rPr lang="en-US" sz="2400">
                <a:latin typeface="Garamond" charset="0"/>
              </a:rPr>
              <a:t/>
            </a:r>
            <a:br>
              <a:rPr lang="en-US" sz="2400">
                <a:latin typeface="Garamond" charset="0"/>
              </a:rPr>
            </a:br>
            <a:r>
              <a:rPr lang="en-US" sz="2400">
                <a:latin typeface="Garamond" charset="0"/>
              </a:rPr>
              <a:t>--Inspired by Cubists</a:t>
            </a:r>
            <a:br>
              <a:rPr lang="en-US" sz="2400">
                <a:latin typeface="Garamond" charset="0"/>
              </a:rPr>
            </a:br>
            <a:r>
              <a:rPr lang="en-US" sz="2400">
                <a:latin typeface="Garamond" charset="0"/>
              </a:rPr>
              <a:t>--scavenged trash bins (elevating trash into art!)</a:t>
            </a:r>
            <a:br>
              <a:rPr lang="en-US" sz="2400">
                <a:latin typeface="Garamond" charset="0"/>
              </a:rPr>
            </a:br>
            <a:endParaRPr lang="en-US" sz="2400">
              <a:latin typeface="Garamond" charset="0"/>
            </a:endParaRP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DD7F8683-2838-ED4D-A869-11E6C2A78792}" type="slidenum">
              <a:rPr lang="en-US" sz="1400" b="0">
                <a:latin typeface="Garamond" charset="0"/>
              </a:rPr>
              <a:pPr/>
              <a:t>33</a:t>
            </a:fld>
            <a:endParaRPr lang="en-US" sz="1400" b="0">
              <a:latin typeface="Garamond" charset="0"/>
            </a:endParaRPr>
          </a:p>
        </p:txBody>
      </p:sp>
      <p:pic>
        <p:nvPicPr>
          <p:cNvPr id="38916" name="Picture 3" descr=" 33-26.jpg                                                      00017F91schmoopy                       BC89C2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638" y="0"/>
            <a:ext cx="5237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26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1371600"/>
            <a:ext cx="3733800" cy="3805238"/>
          </a:xfrm>
        </p:spPr>
        <p:txBody>
          <a:bodyPr>
            <a:normAutofit fontScale="90000"/>
          </a:bodyPr>
          <a:lstStyle/>
          <a:p>
            <a:pPr eaLnBrk="1" hangingPunct="1"/>
            <a:r>
              <a:rPr lang="en-US" sz="2400" b="1">
                <a:latin typeface="Garamond" charset="0"/>
              </a:rPr>
              <a:t>MAN RAY, Cadeau (</a:t>
            </a:r>
            <a:r>
              <a:rPr lang="en-US" sz="2400" b="1" i="1">
                <a:latin typeface="Garamond" charset="0"/>
              </a:rPr>
              <a:t>Gift</a:t>
            </a:r>
            <a:r>
              <a:rPr lang="en-US" sz="2400" b="1">
                <a:latin typeface="Garamond" charset="0"/>
              </a:rPr>
              <a:t>), ca. 1958 (replica of 1921 original)*.</a:t>
            </a:r>
            <a:r>
              <a:rPr lang="en-US" sz="2400">
                <a:latin typeface="Garamond" charset="0"/>
              </a:rPr>
              <a:t> Painted flatiron with row of 13 tacks with heads glued to the bottom, 6 1/8</a:t>
            </a:r>
            <a:r>
              <a:rPr lang="ja-JP" altLang="en-US" sz="2400">
                <a:latin typeface="Garamond" charset="0"/>
              </a:rPr>
              <a:t>”</a:t>
            </a:r>
            <a:r>
              <a:rPr lang="en-US" sz="2400">
                <a:latin typeface="Garamond" charset="0"/>
              </a:rPr>
              <a:t> x 3 5/8</a:t>
            </a:r>
            <a:r>
              <a:rPr lang="ja-JP" altLang="en-US" sz="2400">
                <a:latin typeface="Garamond" charset="0"/>
              </a:rPr>
              <a:t>”</a:t>
            </a:r>
            <a:r>
              <a:rPr lang="en-US" sz="2400">
                <a:latin typeface="Garamond" charset="0"/>
              </a:rPr>
              <a:t> x 4 1/2</a:t>
            </a:r>
            <a:r>
              <a:rPr lang="ja-JP" altLang="en-US" sz="2400">
                <a:latin typeface="Garamond" charset="0"/>
              </a:rPr>
              <a:t>”</a:t>
            </a:r>
            <a:r>
              <a:rPr lang="en-US" sz="2400">
                <a:latin typeface="Garamond" charset="0"/>
              </a:rPr>
              <a:t>. Museum of Modern Art, New York</a:t>
            </a:r>
            <a:br>
              <a:rPr lang="en-US" sz="2400">
                <a:latin typeface="Garamond" charset="0"/>
              </a:rPr>
            </a:br>
            <a:r>
              <a:rPr lang="en-US" sz="2400">
                <a:latin typeface="Garamond" charset="0"/>
              </a:rPr>
              <a:t/>
            </a:r>
            <a:br>
              <a:rPr lang="en-US" sz="2400">
                <a:latin typeface="Garamond" charset="0"/>
              </a:rPr>
            </a:br>
            <a:r>
              <a:rPr lang="en-US" sz="2800" b="1">
                <a:latin typeface="Garamond" charset="0"/>
              </a:rPr>
              <a:t>--Humor in art!</a:t>
            </a: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B630D176-361D-6F42-8240-AB3D6253C482}" type="slidenum">
              <a:rPr lang="en-US" sz="1400" b="0">
                <a:latin typeface="Garamond" charset="0"/>
              </a:rPr>
              <a:pPr/>
              <a:t>34</a:t>
            </a:fld>
            <a:endParaRPr lang="en-US" sz="1400" b="0">
              <a:latin typeface="Garamond" charset="0"/>
            </a:endParaRPr>
          </a:p>
        </p:txBody>
      </p:sp>
      <p:pic>
        <p:nvPicPr>
          <p:cNvPr id="48132" name="Picture 3" descr=" 33-32.jpg                                                      00017F91schmoopy                       BC89C2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0"/>
            <a:ext cx="4989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01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pt-BR" dirty="0">
                <a:hlinkClick r:id="rId2"/>
              </a:rPr>
              <a:t>http://vimeo.com/</a:t>
            </a:r>
            <a:r>
              <a:rPr lang="pt-BR" dirty="0" smtClean="0">
                <a:hlinkClick r:id="rId2"/>
              </a:rPr>
              <a:t>44601540</a:t>
            </a:r>
            <a:endParaRPr lang="pt-BR" dirty="0" smtClean="0"/>
          </a:p>
          <a:p>
            <a:r>
              <a:rPr lang="pt-BR" dirty="0" err="1" smtClean="0"/>
              <a:t>What</a:t>
            </a:r>
            <a:r>
              <a:rPr lang="pt-BR" dirty="0" smtClean="0"/>
              <a:t> </a:t>
            </a:r>
            <a:r>
              <a:rPr lang="pt-BR" dirty="0" err="1" smtClean="0"/>
              <a:t>is</a:t>
            </a:r>
            <a:r>
              <a:rPr lang="pt-BR" dirty="0" smtClean="0"/>
              <a:t> </a:t>
            </a:r>
            <a:r>
              <a:rPr lang="pt-BR" dirty="0" err="1" smtClean="0"/>
              <a:t>art</a:t>
            </a:r>
            <a:r>
              <a:rPr lang="pt-BR" dirty="0" smtClean="0"/>
              <a:t> for </a:t>
            </a:r>
            <a:r>
              <a:rPr lang="pt-BR" dirty="0" err="1" smtClean="0"/>
              <a:t>art’s</a:t>
            </a:r>
            <a:r>
              <a:rPr lang="pt-BR" dirty="0" smtClean="0"/>
              <a:t> </a:t>
            </a:r>
            <a:r>
              <a:rPr lang="pt-BR" dirty="0" err="1" smtClean="0"/>
              <a:t>sake</a:t>
            </a:r>
            <a:r>
              <a:rPr lang="pt-BR" dirty="0" smtClean="0"/>
              <a:t>?</a:t>
            </a:r>
          </a:p>
          <a:p>
            <a:r>
              <a:rPr lang="pt-BR" dirty="0" err="1" smtClean="0"/>
              <a:t>Is</a:t>
            </a:r>
            <a:r>
              <a:rPr lang="pt-BR" dirty="0" smtClean="0"/>
              <a:t> </a:t>
            </a:r>
            <a:r>
              <a:rPr lang="pt-BR" dirty="0" err="1" smtClean="0"/>
              <a:t>art</a:t>
            </a:r>
            <a:r>
              <a:rPr lang="pt-BR" dirty="0" smtClean="0"/>
              <a:t> </a:t>
            </a:r>
            <a:r>
              <a:rPr lang="pt-BR" dirty="0" err="1" smtClean="0"/>
              <a:t>about</a:t>
            </a:r>
            <a:r>
              <a:rPr lang="pt-BR" dirty="0" smtClean="0"/>
              <a:t> a </a:t>
            </a:r>
            <a:r>
              <a:rPr lang="pt-BR" dirty="0" err="1" smtClean="0"/>
              <a:t>skill</a:t>
            </a:r>
            <a:r>
              <a:rPr lang="pt-BR" dirty="0" smtClean="0"/>
              <a:t> </a:t>
            </a:r>
            <a:r>
              <a:rPr lang="pt-BR" dirty="0" err="1" smtClean="0"/>
              <a:t>or</a:t>
            </a:r>
            <a:r>
              <a:rPr lang="pt-BR" dirty="0" smtClean="0"/>
              <a:t> </a:t>
            </a:r>
            <a:r>
              <a:rPr lang="pt-BR" dirty="0" err="1" smtClean="0"/>
              <a:t>an</a:t>
            </a:r>
            <a:r>
              <a:rPr lang="pt-BR" dirty="0" smtClean="0"/>
              <a:t> </a:t>
            </a:r>
            <a:r>
              <a:rPr lang="pt-BR" dirty="0" err="1" smtClean="0"/>
              <a:t>idea</a:t>
            </a:r>
            <a:r>
              <a:rPr lang="pt-BR" dirty="0" smtClean="0"/>
              <a:t>?</a:t>
            </a:r>
          </a:p>
          <a:p>
            <a:r>
              <a:rPr lang="pt-BR" dirty="0" err="1" smtClean="0"/>
              <a:t>Why</a:t>
            </a:r>
            <a:r>
              <a:rPr lang="pt-BR" dirty="0" smtClean="0"/>
              <a:t> do </a:t>
            </a:r>
            <a:r>
              <a:rPr lang="pt-BR" dirty="0" err="1" smtClean="0"/>
              <a:t>people</a:t>
            </a:r>
            <a:r>
              <a:rPr lang="pt-BR" dirty="0" smtClean="0"/>
              <a:t> </a:t>
            </a:r>
            <a:r>
              <a:rPr lang="pt-BR" dirty="0" err="1" smtClean="0"/>
              <a:t>create</a:t>
            </a:r>
            <a:r>
              <a:rPr lang="pt-BR" dirty="0" smtClean="0"/>
              <a:t> </a:t>
            </a:r>
            <a:r>
              <a:rPr lang="pt-BR" dirty="0" err="1" smtClean="0"/>
              <a:t>art</a:t>
            </a:r>
            <a:r>
              <a:rPr lang="pt-BR" dirty="0" smtClean="0"/>
              <a:t> </a:t>
            </a:r>
            <a:r>
              <a:rPr lang="pt-BR" dirty="0" err="1" smtClean="0"/>
              <a:t>that</a:t>
            </a:r>
            <a:r>
              <a:rPr lang="pt-BR" dirty="0" smtClean="0"/>
              <a:t> </a:t>
            </a:r>
            <a:r>
              <a:rPr lang="pt-BR" dirty="0" err="1" smtClean="0"/>
              <a:t>goes</a:t>
            </a:r>
            <a:r>
              <a:rPr lang="pt-BR" dirty="0" smtClean="0"/>
              <a:t> </a:t>
            </a:r>
            <a:r>
              <a:rPr lang="pt-BR" dirty="0" err="1" smtClean="0"/>
              <a:t>against</a:t>
            </a:r>
            <a:r>
              <a:rPr lang="pt-BR" dirty="0" smtClean="0"/>
              <a:t> </a:t>
            </a:r>
            <a:r>
              <a:rPr lang="pt-BR" dirty="0" err="1" smtClean="0"/>
              <a:t>conventional</a:t>
            </a:r>
            <a:r>
              <a:rPr lang="pt-BR" dirty="0" smtClean="0"/>
              <a:t> </a:t>
            </a:r>
            <a:r>
              <a:rPr lang="pt-BR" dirty="0" err="1" smtClean="0"/>
              <a:t>ideas</a:t>
            </a:r>
            <a:r>
              <a:rPr lang="pt-BR" dirty="0" smtClean="0"/>
              <a:t>?</a:t>
            </a:r>
          </a:p>
          <a:p>
            <a:r>
              <a:rPr lang="pt-BR" dirty="0" err="1" smtClean="0"/>
              <a:t>Why</a:t>
            </a:r>
            <a:r>
              <a:rPr lang="pt-BR" dirty="0" smtClean="0"/>
              <a:t> do new </a:t>
            </a:r>
            <a:r>
              <a:rPr lang="pt-BR" dirty="0" err="1" smtClean="0"/>
              <a:t>art</a:t>
            </a:r>
            <a:r>
              <a:rPr lang="pt-BR" dirty="0" smtClean="0"/>
              <a:t> </a:t>
            </a:r>
            <a:r>
              <a:rPr lang="pt-BR" dirty="0" err="1" smtClean="0"/>
              <a:t>movements</a:t>
            </a:r>
            <a:r>
              <a:rPr lang="pt-BR" dirty="0" smtClean="0"/>
              <a:t> </a:t>
            </a:r>
            <a:r>
              <a:rPr lang="pt-BR" dirty="0" err="1" smtClean="0"/>
              <a:t>form</a:t>
            </a:r>
            <a:r>
              <a:rPr lang="pt-BR" dirty="0" smtClean="0"/>
              <a:t>?</a:t>
            </a:r>
          </a:p>
          <a:p>
            <a:r>
              <a:rPr lang="pt-BR" dirty="0" err="1" smtClean="0"/>
              <a:t>Is</a:t>
            </a:r>
            <a:r>
              <a:rPr lang="pt-BR" dirty="0" smtClean="0"/>
              <a:t> “</a:t>
            </a:r>
            <a:r>
              <a:rPr lang="pt-BR" dirty="0" err="1"/>
              <a:t>F</a:t>
            </a:r>
            <a:r>
              <a:rPr lang="pt-BR" dirty="0" err="1" smtClean="0"/>
              <a:t>ountain</a:t>
            </a:r>
            <a:r>
              <a:rPr lang="pt-BR" dirty="0" smtClean="0"/>
              <a:t>” </a:t>
            </a:r>
            <a:r>
              <a:rPr lang="pt-BR" dirty="0" err="1" smtClean="0"/>
              <a:t>art</a:t>
            </a:r>
            <a:r>
              <a:rPr lang="pt-BR" dirty="0" smtClean="0"/>
              <a:t>?</a:t>
            </a:r>
            <a:endParaRPr lang="en-US" dirty="0"/>
          </a:p>
        </p:txBody>
      </p:sp>
    </p:spTree>
    <p:extLst>
      <p:ext uri="{BB962C8B-B14F-4D97-AF65-F5344CB8AC3E}">
        <p14:creationId xmlns:p14="http://schemas.microsoft.com/office/powerpoint/2010/main" val="270105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3" name="Picture 2"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7825049" cy="4921762"/>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94179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t="896" b="896"/>
          <a:stretch>
            <a:fillRect/>
          </a:stretch>
        </p:blipFill>
        <p:spPr/>
      </p:pic>
    </p:spTree>
    <p:extLst>
      <p:ext uri="{BB962C8B-B14F-4D97-AF65-F5344CB8AC3E}">
        <p14:creationId xmlns:p14="http://schemas.microsoft.com/office/powerpoint/2010/main" val="85458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t="22132" b="22132"/>
          <a:stretch>
            <a:fillRect/>
          </a:stretch>
        </p:blipFill>
        <p:spPr/>
      </p:pic>
    </p:spTree>
    <p:extLst>
      <p:ext uri="{BB962C8B-B14F-4D97-AF65-F5344CB8AC3E}">
        <p14:creationId xmlns:p14="http://schemas.microsoft.com/office/powerpoint/2010/main" val="46420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6" name="Content Placeholder 5" descr="imgres.jpeg"/>
          <p:cNvPicPr>
            <a:picLocks noGrp="1" noChangeAspect="1"/>
          </p:cNvPicPr>
          <p:nvPr>
            <p:ph idx="1"/>
          </p:nvPr>
        </p:nvPicPr>
        <p:blipFill>
          <a:blip r:embed="rId2">
            <a:extLst>
              <a:ext uri="{28A0092B-C50C-407E-A947-70E740481C1C}">
                <a14:useLocalDpi xmlns:a14="http://schemas.microsoft.com/office/drawing/2010/main" val="0"/>
              </a:ext>
            </a:extLst>
          </a:blip>
          <a:srcRect l="-41825" r="-41825"/>
          <a:stretch>
            <a:fillRect/>
          </a:stretch>
        </p:blipFill>
        <p:spPr/>
      </p:pic>
      <p:pic>
        <p:nvPicPr>
          <p:cNvPr id="3" name="Picture 2"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368" y="5025218"/>
            <a:ext cx="1529040" cy="1544330"/>
          </a:xfrm>
          <a:prstGeom prst="rect">
            <a:avLst/>
          </a:prstGeom>
        </p:spPr>
      </p:pic>
    </p:spTree>
    <p:extLst>
      <p:ext uri="{BB962C8B-B14F-4D97-AF65-F5344CB8AC3E}">
        <p14:creationId xmlns:p14="http://schemas.microsoft.com/office/powerpoint/2010/main" val="187770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represent?</a:t>
            </a:r>
            <a:endParaRPr lang="en-US" dirty="0"/>
          </a:p>
        </p:txBody>
      </p:sp>
      <p:pic>
        <p:nvPicPr>
          <p:cNvPr id="5" name="Content Placeholder 4" descr="imgres.jpeg"/>
          <p:cNvPicPr>
            <a:picLocks noGrp="1" noChangeAspect="1"/>
          </p:cNvPicPr>
          <p:nvPr>
            <p:ph idx="1"/>
          </p:nvPr>
        </p:nvPicPr>
        <p:blipFill>
          <a:blip r:embed="rId2">
            <a:extLst>
              <a:ext uri="{28A0092B-C50C-407E-A947-70E740481C1C}">
                <a14:useLocalDpi xmlns:a14="http://schemas.microsoft.com/office/drawing/2010/main" val="0"/>
              </a:ext>
            </a:extLst>
          </a:blip>
          <a:srcRect l="-9193" r="-9193"/>
          <a:stretch>
            <a:fillRect/>
          </a:stretch>
        </p:blipFill>
        <p:spPr/>
      </p:pic>
    </p:spTree>
    <p:extLst>
      <p:ext uri="{BB962C8B-B14F-4D97-AF65-F5344CB8AC3E}">
        <p14:creationId xmlns:p14="http://schemas.microsoft.com/office/powerpoint/2010/main" val="293575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0"/>
            <a:ext cx="9144000" cy="1187450"/>
          </a:xfrm>
        </p:spPr>
        <p:txBody>
          <a:bodyPr>
            <a:normAutofit fontScale="90000"/>
          </a:bodyPr>
          <a:lstStyle/>
          <a:p>
            <a:pPr eaLnBrk="1" hangingPunct="1"/>
            <a:r>
              <a:rPr lang="en-US" sz="2400" b="1">
                <a:latin typeface="Garamond" charset="0"/>
              </a:rPr>
              <a:t>MARCEL DUCHAMP, </a:t>
            </a:r>
            <a:r>
              <a:rPr lang="en-US" sz="2400" b="1" i="1">
                <a:latin typeface="Garamond" charset="0"/>
              </a:rPr>
              <a:t>Fountain</a:t>
            </a:r>
            <a:r>
              <a:rPr lang="en-US" sz="2400" b="1">
                <a:latin typeface="Garamond" charset="0"/>
              </a:rPr>
              <a:t>, (second version), 1950  (original version produced 1917)*.</a:t>
            </a:r>
            <a:r>
              <a:rPr lang="en-US" sz="2400">
                <a:latin typeface="Garamond" charset="0"/>
              </a:rPr>
              <a:t>  Readymade glazed sanitary china with black paint, 1</a:t>
            </a:r>
            <a:r>
              <a:rPr lang="ja-JP" altLang="en-US" sz="2400">
                <a:latin typeface="Garamond" charset="0"/>
              </a:rPr>
              <a:t>’</a:t>
            </a:r>
            <a:r>
              <a:rPr lang="en-US" sz="2400">
                <a:latin typeface="Garamond" charset="0"/>
              </a:rPr>
              <a:t> high. Philadelphia Museum of Art, Philadelphia.</a:t>
            </a:r>
          </a:p>
        </p:txBody>
      </p:sp>
      <p:sp>
        <p:nvSpPr>
          <p:cNvPr id="4" name="Slide Number Placeholder 5"/>
          <p:cNvSpPr>
            <a:spLocks noGrp="1"/>
          </p:cNvSpPr>
          <p:nvPr>
            <p:ph type="sldNum" sz="quarter" idx="12"/>
          </p:nvPr>
        </p:nvSpPr>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BD66F9A6-3F23-5346-BF69-C3C332848D49}" type="slidenum">
              <a:rPr lang="en-US" sz="1400" b="0">
                <a:latin typeface="Garamond" charset="0"/>
              </a:rPr>
              <a:pPr/>
              <a:t>9</a:t>
            </a:fld>
            <a:endParaRPr lang="en-US" sz="1400" b="0">
              <a:latin typeface="Garamond" charset="0"/>
            </a:endParaRPr>
          </a:p>
        </p:txBody>
      </p:sp>
      <p:pic>
        <p:nvPicPr>
          <p:cNvPr id="35844" name="Picture 3" descr=" 33-23.jpg                                                      00017F91schmoopy                       BC89C2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219200"/>
            <a:ext cx="54959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0" y="1447800"/>
            <a:ext cx="3352800" cy="535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dirty="0"/>
              <a:t>--Considered a </a:t>
            </a:r>
            <a:r>
              <a:rPr lang="ja-JP" altLang="en-US" u="none" dirty="0"/>
              <a:t>“</a:t>
            </a:r>
            <a:r>
              <a:rPr lang="en-US" u="none" dirty="0"/>
              <a:t>ready made</a:t>
            </a:r>
            <a:r>
              <a:rPr lang="ja-JP" altLang="en-US" u="none" dirty="0"/>
              <a:t>”</a:t>
            </a:r>
            <a:r>
              <a:rPr lang="en-US" u="none" dirty="0"/>
              <a:t>  (found art) </a:t>
            </a:r>
          </a:p>
          <a:p>
            <a:pPr>
              <a:spcBef>
                <a:spcPct val="50000"/>
              </a:spcBef>
            </a:pPr>
            <a:r>
              <a:rPr lang="en-US" u="none" dirty="0"/>
              <a:t>--Signature a play on words with the French plumbing company, R. Mott</a:t>
            </a:r>
          </a:p>
          <a:p>
            <a:pPr>
              <a:spcBef>
                <a:spcPct val="50000"/>
              </a:spcBef>
            </a:pPr>
            <a:r>
              <a:rPr lang="en-US" u="none" dirty="0"/>
              <a:t>--It was rejected from an avant-garde exhibit (he resigned from the group</a:t>
            </a:r>
            <a:r>
              <a:rPr lang="en-US" u="none" dirty="0" smtClean="0"/>
              <a:t>)</a:t>
            </a:r>
          </a:p>
          <a:p>
            <a:pPr>
              <a:spcBef>
                <a:spcPct val="50000"/>
              </a:spcBef>
            </a:pPr>
            <a:endParaRPr lang="en-US" u="none" dirty="0" smtClean="0"/>
          </a:p>
          <a:p>
            <a:r>
              <a:rPr lang="en-US" dirty="0" smtClean="0"/>
              <a:t>-- Challenges </a:t>
            </a:r>
            <a:r>
              <a:rPr lang="en-US" dirty="0"/>
              <a:t>traditionally –conceived understandings of </a:t>
            </a:r>
            <a:r>
              <a:rPr lang="en-US" dirty="0" smtClean="0"/>
              <a:t>art</a:t>
            </a:r>
          </a:p>
          <a:p>
            <a:endParaRPr lang="en-US" dirty="0"/>
          </a:p>
          <a:p>
            <a:r>
              <a:rPr lang="en-US" dirty="0" smtClean="0"/>
              <a:t>-- “</a:t>
            </a:r>
            <a:r>
              <a:rPr lang="en-US" dirty="0"/>
              <a:t>anti-art”: ready-mades – using a pre-existing object presented in a light that inspires new ideas/deeper meaning</a:t>
            </a:r>
          </a:p>
          <a:p>
            <a:pPr>
              <a:spcBef>
                <a:spcPct val="50000"/>
              </a:spcBef>
            </a:pPr>
            <a:endParaRPr lang="en-US" u="none" dirty="0"/>
          </a:p>
        </p:txBody>
      </p:sp>
    </p:spTree>
    <p:extLst>
      <p:ext uri="{BB962C8B-B14F-4D97-AF65-F5344CB8AC3E}">
        <p14:creationId xmlns:p14="http://schemas.microsoft.com/office/powerpoint/2010/main" val="619627028"/>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36</TotalTime>
  <Words>1667</Words>
  <Application>Microsoft Macintosh PowerPoint</Application>
  <PresentationFormat>On-screen Show (4:3)</PresentationFormat>
  <Paragraphs>123</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Black</vt:lpstr>
      <vt:lpstr>Representation</vt:lpstr>
      <vt:lpstr>What does this represent?</vt:lpstr>
      <vt:lpstr>What does this represent?</vt:lpstr>
      <vt:lpstr>What does this represent?</vt:lpstr>
      <vt:lpstr>What does this represent?</vt:lpstr>
      <vt:lpstr>What does this represent?</vt:lpstr>
      <vt:lpstr>What does this represent?</vt:lpstr>
      <vt:lpstr>What does this represent?</vt:lpstr>
      <vt:lpstr>MARCEL DUCHAMP, Fountain, (second version), 1950  (original version produced 1917)*.  Readymade glazed sanitary china with black paint, 1’ high. Philadelphia Museum of Art, Philadelphia.</vt:lpstr>
      <vt:lpstr>PowerPoint Presentation</vt:lpstr>
      <vt:lpstr>PowerPoint Presentation</vt:lpstr>
      <vt:lpstr>Dada Art Philosophies</vt:lpstr>
      <vt:lpstr>DADA</vt:lpstr>
      <vt:lpstr>JEAN (HANS) ARP, Collage Arranged According to the Laws of Chance, 1916–1917*. Torn and pasted paper, 1’ 7 1/8” x 1’ 1 5/8”. Museum of Modern Art, New York.  --worked with his wife to create collages that looked like her abstract textiles --Interested in the subconscious (this will also be part of Surrealism) --Using chance is avant-garde!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MARCEL DUCHAMP, The Bride Stripped Bare by Her Bachelors, Even (The Large Glass), 1915-23*. Oil, lead, wire, foil, dust, and varnish on glass, 9’ 1 1/2” x 5’ 9 1/8”. Philadelphia Museum of Art, Philadelphia    --examines humans as machines --top: a motor fueled by “love gasoline”  In 1927, it was being transported and the glass shattered.  Duchamp then declared it finished!</vt:lpstr>
      <vt:lpstr>HANNAH HÖCH, Cut with the Kitchen Knife Dada through the Last Weimar Beer Belly Cultural Epoch of Germany, 1919–1920*. Photomontage, 3’ 9” x 2’ 11 1/2”. Neue Nationalgalerie, Staatliche Museen zu Berlin, Berlin.  --FOUND images --political Dada --Deliberately random --Dadaists, Marx, Lenin, and herself</vt:lpstr>
      <vt:lpstr>KURT SCHWITTERS, Merz 19, 1920*. Paper collage, 7 1/4” x 5 7/8”. Yale University Art Gallery, New Haven  --Inspired by Cubists --scavenged trash bins (elevating trash into art!) </vt:lpstr>
      <vt:lpstr>MAN RAY, Cadeau (Gift), ca. 1958 (replica of 1921 original)*. Painted flatiron with row of 13 tacks with heads glued to the bottom, 6 1/8” x 3 5/8” x 4 1/2”. Museum of Modern Art, New York  --Humor in art!</vt:lpstr>
      <vt:lpstr>Discussion</vt:lpstr>
    </vt:vector>
  </TitlesOfParts>
  <Company>Cypress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dc:title>
  <dc:creator>Lara Rankin</dc:creator>
  <cp:lastModifiedBy>Lara Rankin</cp:lastModifiedBy>
  <cp:revision>6</cp:revision>
  <dcterms:created xsi:type="dcterms:W3CDTF">2013-11-04T18:55:38Z</dcterms:created>
  <dcterms:modified xsi:type="dcterms:W3CDTF">2013-11-04T19:41:24Z</dcterms:modified>
</cp:coreProperties>
</file>