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7" r:id="rId7"/>
    <p:sldId id="269" r:id="rId8"/>
    <p:sldId id="275" r:id="rId9"/>
    <p:sldId id="260" r:id="rId10"/>
    <p:sldId id="274" r:id="rId11"/>
    <p:sldId id="273" r:id="rId12"/>
    <p:sldId id="272" r:id="rId13"/>
    <p:sldId id="271" r:id="rId14"/>
    <p:sldId id="268" r:id="rId15"/>
    <p:sldId id="276" r:id="rId16"/>
    <p:sldId id="261" r:id="rId17"/>
    <p:sldId id="262" r:id="rId18"/>
    <p:sldId id="264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3" autoAdjust="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0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A741-446E-B94C-835B-40B25AFCF444}" type="datetimeFigureOut">
              <a:rPr lang="en-US" smtClean="0"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22D2-AC7B-234B-8399-2495BE904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A741-446E-B94C-835B-40B25AFCF444}" type="datetimeFigureOut">
              <a:rPr lang="en-US" smtClean="0"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22D2-AC7B-234B-8399-2495BE904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A741-446E-B94C-835B-40B25AFCF444}" type="datetimeFigureOut">
              <a:rPr lang="en-US" smtClean="0"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22D2-AC7B-234B-8399-2495BE904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A741-446E-B94C-835B-40B25AFCF444}" type="datetimeFigureOut">
              <a:rPr lang="en-US" smtClean="0"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22D2-AC7B-234B-8399-2495BE904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A741-446E-B94C-835B-40B25AFCF444}" type="datetimeFigureOut">
              <a:rPr lang="en-US" smtClean="0"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22D2-AC7B-234B-8399-2495BE904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A741-446E-B94C-835B-40B25AFCF444}" type="datetimeFigureOut">
              <a:rPr lang="en-US" smtClean="0"/>
              <a:t>9/19/13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22D2-AC7B-234B-8399-2495BE904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A741-446E-B94C-835B-40B25AFCF444}" type="datetimeFigureOut">
              <a:rPr lang="en-US" smtClean="0"/>
              <a:t>9/19/13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22D2-AC7B-234B-8399-2495BE904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A741-446E-B94C-835B-40B25AFCF444}" type="datetimeFigureOut">
              <a:rPr lang="en-US" smtClean="0"/>
              <a:t>9/19/13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22D2-AC7B-234B-8399-2495BE904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A741-446E-B94C-835B-40B25AFCF444}" type="datetimeFigureOut">
              <a:rPr lang="en-US" smtClean="0"/>
              <a:t>9/19/13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22D2-AC7B-234B-8399-2495BE904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A741-446E-B94C-835B-40B25AFCF444}" type="datetimeFigureOut">
              <a:rPr lang="en-US" smtClean="0"/>
              <a:t>9/19/13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22D2-AC7B-234B-8399-2495BE904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A741-446E-B94C-835B-40B25AFCF444}" type="datetimeFigureOut">
              <a:rPr lang="en-US" smtClean="0"/>
              <a:t>9/19/13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22D2-AC7B-234B-8399-2495BE904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3A741-446E-B94C-835B-40B25AFCF444}" type="datetimeFigureOut">
              <a:rPr lang="en-US" smtClean="0"/>
              <a:t>9/19/13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522D2-AC7B-234B-8399-2495BE904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Relationship Id="rId3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PJKAr1r5zlA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7ud3pK5Wa90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6TiXUF9xbTo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jbc2NaLuv1A" TargetMode="Externa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Fallacies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Errors in reasoning</a:t>
            </a:r>
          </a:p>
          <a:p>
            <a:r>
              <a:rPr lang="en-US" dirty="0" smtClean="0"/>
              <a:t>Faulty logic</a:t>
            </a:r>
          </a:p>
          <a:p>
            <a:r>
              <a:rPr lang="en-US" dirty="0" smtClean="0"/>
              <a:t>Unjustified arguments</a:t>
            </a:r>
          </a:p>
          <a:p>
            <a:endParaRPr lang="en-US" dirty="0"/>
          </a:p>
        </p:txBody>
      </p:sp>
      <p:pic>
        <p:nvPicPr>
          <p:cNvPr id="11" name="Picture 10" descr="MC900150563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599" y="2367609"/>
            <a:ext cx="2761156" cy="323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58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Loose Generalization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867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Argument based on stereotypes. Because there is one common factor, all factors are congruent.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4181" y="2839998"/>
            <a:ext cx="628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=jbc2NaLuv1A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4145" y="3425102"/>
            <a:ext cx="6927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EX: I saw him hanging out with the druggie kids, so he must do drugs as well. She has short hair so she must be a lesbian.</a:t>
            </a:r>
            <a:endParaRPr lang="en-US" dirty="0"/>
          </a:p>
        </p:txBody>
      </p:sp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888" y="4394599"/>
            <a:ext cx="4668178" cy="237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2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Fallacy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is a gypsy, therefore he is a thief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Volkswagon</a:t>
            </a:r>
            <a:r>
              <a:rPr lang="en-US" dirty="0" smtClean="0"/>
              <a:t> Beetle was originally made by the Nazi’s therefore, this car is evil</a:t>
            </a:r>
          </a:p>
          <a:p>
            <a:endParaRPr lang="en-US" dirty="0"/>
          </a:p>
        </p:txBody>
      </p:sp>
      <p:pic>
        <p:nvPicPr>
          <p:cNvPr id="6" name="Picture 5" descr="180px-SMBC-2008110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16086"/>
            <a:ext cx="2789551" cy="3641914"/>
          </a:xfrm>
          <a:prstGeom prst="rect">
            <a:avLst/>
          </a:prstGeom>
        </p:spPr>
      </p:pic>
      <p:pic>
        <p:nvPicPr>
          <p:cNvPr id="7" name="Picture 6" descr="genetic_fallac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573" y="3319060"/>
            <a:ext cx="3916426" cy="353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51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Man</a:t>
            </a:r>
            <a:endParaRPr lang="en-US" dirty="0"/>
          </a:p>
        </p:txBody>
      </p:sp>
      <p:pic>
        <p:nvPicPr>
          <p:cNvPr id="4" name="Content Placeholder 3" descr="6a010535ce1cf6970c017d42a23607970c-800wi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443" r="-2644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24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Herring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Distracting from the argument by using an off-topic remark or question</a:t>
            </a:r>
            <a:endParaRPr lang="en-US" dirty="0"/>
          </a:p>
        </p:txBody>
      </p:sp>
      <p:pic>
        <p:nvPicPr>
          <p:cNvPr id="4" name="Picture 3" descr="redherr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364"/>
            <a:ext cx="4956848" cy="37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91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Cause </a:t>
            </a:r>
            <a:r>
              <a:rPr lang="en-US" dirty="0" smtClean="0"/>
              <a:t>and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mistake that assumes that anything that came before that event caused that event to happen</a:t>
            </a:r>
            <a:endParaRPr lang="en-US" dirty="0"/>
          </a:p>
        </p:txBody>
      </p:sp>
      <p:pic>
        <p:nvPicPr>
          <p:cNvPr id="4" name="Picture 3" descr="false-cause-gi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6120"/>
            <a:ext cx="3260607" cy="3651880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728" y="2939595"/>
            <a:ext cx="5231272" cy="391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Stacking the Deck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speaker ignores the examples that support the other side of the argument, and lists examples that only support their own argument.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EX: Global Warming is not happening.  </a:t>
            </a:r>
            <a:r>
              <a:rPr lang="en-US" dirty="0"/>
              <a:t>C</a:t>
            </a:r>
            <a:r>
              <a:rPr lang="en-US" dirty="0" smtClean="0"/>
              <a:t>limate change happens naturally over time. Haven’t you noticed that the weather changes over time?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079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Either/Or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An argument that presents an artificially limited range of choices.</a:t>
            </a:r>
            <a:endParaRPr lang="en-US" dirty="0"/>
          </a:p>
        </p:txBody>
      </p:sp>
      <p:pic>
        <p:nvPicPr>
          <p:cNvPr id="4" name="Picture 3" descr="images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09" y="2759154"/>
            <a:ext cx="3904265" cy="3937504"/>
          </a:xfrm>
          <a:prstGeom prst="rect">
            <a:avLst/>
          </a:prstGeom>
        </p:spPr>
      </p:pic>
      <p:pic>
        <p:nvPicPr>
          <p:cNvPr id="5" name="Picture 4" descr="burn_in_hell_1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9154"/>
            <a:ext cx="3084381" cy="409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09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Overgeneralization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Arguments that oversimplify reality.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PJKAr1r5zlA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“It’s the best!”</a:t>
            </a:r>
          </a:p>
          <a:p>
            <a:pPr marL="0" indent="0" algn="ctr">
              <a:buNone/>
            </a:pPr>
            <a:r>
              <a:rPr lang="en-US" dirty="0" smtClean="0"/>
              <a:t>“It’s the worst!”</a:t>
            </a:r>
          </a:p>
          <a:p>
            <a:pPr marL="0" indent="0" algn="ctr">
              <a:buNone/>
            </a:pPr>
            <a:r>
              <a:rPr lang="en-US" dirty="0" smtClean="0"/>
              <a:t>“No one likes it.”</a:t>
            </a:r>
          </a:p>
          <a:p>
            <a:pPr marL="0" indent="0" algn="ctr">
              <a:buNone/>
            </a:pPr>
            <a:r>
              <a:rPr lang="en-US" dirty="0" smtClean="0"/>
              <a:t>“Everyone who listens  reggae music smokes weed. Everyone who listens to punk music is an anarchist.”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23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Source is not a credible source for the topic at hand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235480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My mom/friend/brother said ______, so it must be true.</a:t>
            </a:r>
          </a:p>
          <a:p>
            <a:endParaRPr lang="en-US" sz="2800" dirty="0" smtClean="0"/>
          </a:p>
          <a:p>
            <a:r>
              <a:rPr lang="en-US" sz="2800" dirty="0" smtClean="0">
                <a:hlinkClick r:id="rId2"/>
              </a:rPr>
              <a:t>http://www.youtube.com/watch?v=7ud3pK5Wa90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0716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</a:t>
            </a:r>
            <a:r>
              <a:rPr lang="en-US" dirty="0" smtClean="0"/>
              <a:t>Sequitur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Conclusion doesn’t follow the original argument</a:t>
            </a:r>
            <a:endParaRPr lang="en-US" dirty="0"/>
          </a:p>
        </p:txBody>
      </p:sp>
      <p:pic>
        <p:nvPicPr>
          <p:cNvPr id="4" name="Picture 3" descr="imgr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4909"/>
            <a:ext cx="3050362" cy="3913091"/>
          </a:xfrm>
          <a:prstGeom prst="rect">
            <a:avLst/>
          </a:prstGeom>
        </p:spPr>
      </p:pic>
      <p:pic>
        <p:nvPicPr>
          <p:cNvPr id="5" name="Picture 4" descr="imgr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57" y="2767336"/>
            <a:ext cx="2722151" cy="409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8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4788"/>
            <a:ext cx="7772400" cy="1470025"/>
          </a:xfrm>
        </p:spPr>
        <p:txBody>
          <a:bodyPr/>
          <a:lstStyle/>
          <a:p>
            <a:r>
              <a:rPr lang="en-US" dirty="0" smtClean="0"/>
              <a:t>Ad Hominem/Personal Attack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599" y="1753755"/>
            <a:ext cx="7041327" cy="1248063"/>
          </a:xfrm>
        </p:spPr>
        <p:txBody>
          <a:bodyPr/>
          <a:lstStyle/>
          <a:p>
            <a:r>
              <a:rPr lang="en-US" dirty="0" smtClean="0"/>
              <a:t>Attacking the person rather than the argument</a:t>
            </a:r>
            <a:endParaRPr lang="en-US" dirty="0"/>
          </a:p>
        </p:txBody>
      </p:sp>
      <p:pic>
        <p:nvPicPr>
          <p:cNvPr id="4" name="Picture 3" descr="the_fallacy_detective_2009_ad_homine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40" y="3254087"/>
            <a:ext cx="3954885" cy="3257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53" y="3254086"/>
            <a:ext cx="3315380" cy="32870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7333" y="109781"/>
            <a:ext cx="480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EJKlB_FuOTE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7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54100" y="274670"/>
            <a:ext cx="8229600" cy="1143000"/>
          </a:xfrm>
        </p:spPr>
        <p:txBody>
          <a:bodyPr/>
          <a:lstStyle/>
          <a:p>
            <a:r>
              <a:rPr lang="en-US" dirty="0" smtClean="0"/>
              <a:t>Circular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7717" y="23320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conclusion is used as the premise.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249593"/>
            <a:ext cx="6240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Student: I don’t want to do the assignment, so I shouldn’t have to.</a:t>
            </a:r>
            <a:endParaRPr lang="en-US" sz="2800" dirty="0"/>
          </a:p>
        </p:txBody>
      </p:sp>
      <p:pic>
        <p:nvPicPr>
          <p:cNvPr id="7" name="Picture 6" descr="imgr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3700"/>
            <a:ext cx="3060700" cy="2654300"/>
          </a:xfrm>
          <a:prstGeom prst="rect">
            <a:avLst/>
          </a:prstGeom>
        </p:spPr>
      </p:pic>
      <p:pic>
        <p:nvPicPr>
          <p:cNvPr id="8" name="Picture 7" descr="imgr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4203700"/>
            <a:ext cx="2857500" cy="2857500"/>
          </a:xfrm>
          <a:prstGeom prst="rect">
            <a:avLst/>
          </a:prstGeom>
        </p:spPr>
      </p:pic>
      <p:pic>
        <p:nvPicPr>
          <p:cNvPr id="10" name="Picture 9" descr="imgr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4203700"/>
            <a:ext cx="2857500" cy="2857500"/>
          </a:xfrm>
          <a:prstGeom prst="rect">
            <a:avLst/>
          </a:prstGeom>
        </p:spPr>
      </p:pic>
      <p:pic>
        <p:nvPicPr>
          <p:cNvPr id="11" name="Picture 10" descr="imag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00" y="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4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Slippery Slope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099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One action will lead to another unacceptable action. If X, then eventually Z.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://www.youtube.com/watch?v=</a:t>
            </a:r>
            <a:r>
              <a:rPr lang="en-US" dirty="0" smtClean="0">
                <a:hlinkClick r:id="rId2"/>
              </a:rPr>
              <a:t>6TiXUF9xbTo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slippery_slope[1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9558"/>
            <a:ext cx="4897339" cy="3706909"/>
          </a:xfrm>
          <a:prstGeom prst="rect">
            <a:avLst/>
          </a:prstGeom>
        </p:spPr>
      </p:pic>
      <p:pic>
        <p:nvPicPr>
          <p:cNvPr id="5" name="Picture 4" descr="2012-02-07-Slippery-Slop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89" y="3169558"/>
            <a:ext cx="3626711" cy="368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5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Hasty Generalization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 point made with insufficient evidence.</a:t>
            </a:r>
          </a:p>
          <a:p>
            <a:pPr marL="0" indent="0" algn="ctr">
              <a:buNone/>
            </a:pPr>
            <a:r>
              <a:rPr lang="en-US" dirty="0" smtClean="0"/>
              <a:t>EX: I saw 5 people drinking at the party so everyone there was drunk.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3176"/>
            <a:ext cx="3308979" cy="2514824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08" y="4245388"/>
            <a:ext cx="4217746" cy="26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48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False Analogy: Compares 2 situations that are not </a:t>
            </a:r>
            <a:r>
              <a:rPr lang="en-US" dirty="0" smtClean="0"/>
              <a:t>comparable</a:t>
            </a:r>
            <a:endParaRPr lang="en-US" dirty="0"/>
          </a:p>
        </p:txBody>
      </p:sp>
      <p:pic>
        <p:nvPicPr>
          <p:cNvPr id="4" name="Picture 3" descr="imgr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7700"/>
            <a:ext cx="2387600" cy="2400300"/>
          </a:xfrm>
          <a:prstGeom prst="rect">
            <a:avLst/>
          </a:prstGeom>
        </p:spPr>
      </p:pic>
      <p:pic>
        <p:nvPicPr>
          <p:cNvPr id="6" name="Content Placeholder 5" descr="FalseAnalogy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644" r="-63644"/>
          <a:stretch>
            <a:fillRect/>
          </a:stretch>
        </p:blipFill>
        <p:spPr>
          <a:xfrm>
            <a:off x="3439525" y="2332037"/>
            <a:ext cx="8229600" cy="4525963"/>
          </a:xfrm>
          <a:prstGeom prst="rect">
            <a:avLst/>
          </a:prstGeom>
        </p:spPr>
      </p:pic>
      <p:pic>
        <p:nvPicPr>
          <p:cNvPr id="7" name="Picture 6" descr="faith-wif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91" y="1698477"/>
            <a:ext cx="3880155" cy="258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43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Bandwagon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Tries to engage you because it is the popular choice</a:t>
            </a:r>
          </a:p>
          <a:p>
            <a:r>
              <a:rPr lang="en-US" dirty="0" smtClean="0"/>
              <a:t>“Everyone’s doing it!”</a:t>
            </a:r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6" y="3254775"/>
            <a:ext cx="2032000" cy="3175000"/>
          </a:xfrm>
          <a:prstGeom prst="rect">
            <a:avLst/>
          </a:prstGeom>
        </p:spPr>
      </p:pic>
      <p:pic>
        <p:nvPicPr>
          <p:cNvPr id="5" name="Picture 4" descr="imgr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506" y="3558387"/>
            <a:ext cx="3698000" cy="287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14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 </a:t>
            </a:r>
            <a:r>
              <a:rPr lang="en-US" dirty="0" err="1" smtClean="0"/>
              <a:t>Misericordiam</a:t>
            </a:r>
            <a:r>
              <a:rPr lang="en-US" dirty="0" smtClean="0"/>
              <a:t>: Appeal to Emotions</a:t>
            </a:r>
            <a:endParaRPr lang="en-US" dirty="0"/>
          </a:p>
        </p:txBody>
      </p:sp>
      <p:pic>
        <p:nvPicPr>
          <p:cNvPr id="4" name="Content Placeholder 3" descr="orphan_1_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7" b="74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2133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01963"/>
            <a:ext cx="8229600" cy="1143000"/>
          </a:xfrm>
        </p:spPr>
        <p:txBody>
          <a:bodyPr/>
          <a:lstStyle/>
          <a:p>
            <a:r>
              <a:rPr lang="en-US" dirty="0" smtClean="0"/>
              <a:t>Loose Generalization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2861"/>
            <a:ext cx="8229600" cy="492727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Argument based on stereotypes</a:t>
            </a:r>
          </a:p>
          <a:p>
            <a:pPr marL="0" indent="0" algn="ctr">
              <a:buNone/>
            </a:pPr>
            <a:r>
              <a:rPr lang="en-US" u="sng" dirty="0">
                <a:hlinkClick r:id="rId2"/>
              </a:rPr>
              <a:t>http://www.youtube.com/watch?v=jbc2NaLuv1A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il_fullxfull.2360656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89" y="2519095"/>
            <a:ext cx="6812877" cy="418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41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2231</TotalTime>
  <Words>456</Words>
  <Application>Microsoft Macintosh PowerPoint</Application>
  <PresentationFormat>On-screen Show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Black</vt:lpstr>
      <vt:lpstr>Logical Fallacies</vt:lpstr>
      <vt:lpstr>Ad Hominem/Personal Attack</vt:lpstr>
      <vt:lpstr>Circular Reasoning</vt:lpstr>
      <vt:lpstr>Slippery Slope</vt:lpstr>
      <vt:lpstr>Hasty Generalization</vt:lpstr>
      <vt:lpstr>False Analogy: Compares 2 situations that are not comparable</vt:lpstr>
      <vt:lpstr>Bandwagon</vt:lpstr>
      <vt:lpstr>Ad Misericordiam: Appeal to Emotions</vt:lpstr>
      <vt:lpstr>Loose Generalization</vt:lpstr>
      <vt:lpstr>Loose Generalization</vt:lpstr>
      <vt:lpstr>Genetic Fallacy</vt:lpstr>
      <vt:lpstr>Straw Man</vt:lpstr>
      <vt:lpstr>Red Herring</vt:lpstr>
      <vt:lpstr>Single Cause and Effect</vt:lpstr>
      <vt:lpstr>Stacking the Deck</vt:lpstr>
      <vt:lpstr>Either/Or </vt:lpstr>
      <vt:lpstr>Overgeneralization</vt:lpstr>
      <vt:lpstr>False Authority</vt:lpstr>
      <vt:lpstr>Non Sequitur</vt:lpstr>
    </vt:vector>
  </TitlesOfParts>
  <Company>Cypress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Logical Fallacies</dc:title>
  <dc:creator>Lara Rankin</dc:creator>
  <cp:lastModifiedBy>Lara Rankin</cp:lastModifiedBy>
  <cp:revision>23</cp:revision>
  <dcterms:created xsi:type="dcterms:W3CDTF">2013-09-10T19:07:26Z</dcterms:created>
  <dcterms:modified xsi:type="dcterms:W3CDTF">2013-09-19T17:15:28Z</dcterms:modified>
</cp:coreProperties>
</file>